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268" r:id="rId3"/>
    <p:sldId id="267" r:id="rId4"/>
    <p:sldId id="258" r:id="rId5"/>
    <p:sldId id="259" r:id="rId6"/>
    <p:sldId id="261" r:id="rId7"/>
    <p:sldId id="262" r:id="rId8"/>
    <p:sldId id="266" r:id="rId9"/>
    <p:sldId id="264" r:id="rId10"/>
    <p:sldId id="269" r:id="rId11"/>
    <p:sldId id="263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492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FF0000"/>
                </a:solidFill>
              </a:defRPr>
            </a:pPr>
            <a:r>
              <a:rPr lang="ru-RU" sz="2400" dirty="0" smtClean="0">
                <a:solidFill>
                  <a:srgbClr val="FF0000"/>
                </a:solidFill>
              </a:rPr>
              <a:t>Показатели</a:t>
            </a:r>
            <a:r>
              <a:rPr lang="ru-RU" sz="2400" baseline="0" dirty="0" smtClean="0">
                <a:solidFill>
                  <a:srgbClr val="FF0000"/>
                </a:solidFill>
              </a:rPr>
              <a:t> численности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населения г Райчихинска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 г Райчихинска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2009г</c:v>
                </c:pt>
                <c:pt idx="1">
                  <c:v>2010г</c:v>
                </c:pt>
                <c:pt idx="2">
                  <c:v>2011г</c:v>
                </c:pt>
                <c:pt idx="3">
                  <c:v>2012г</c:v>
                </c:pt>
                <c:pt idx="4">
                  <c:v>2013г</c:v>
                </c:pt>
                <c:pt idx="5">
                  <c:v>2014г</c:v>
                </c:pt>
                <c:pt idx="6">
                  <c:v>2015г</c:v>
                </c:pt>
                <c:pt idx="7">
                  <c:v>2016г</c:v>
                </c:pt>
                <c:pt idx="8">
                  <c:v>2017г</c:v>
                </c:pt>
                <c:pt idx="9">
                  <c:v>2018г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22607</c:v>
                </c:pt>
                <c:pt idx="1">
                  <c:v>20534</c:v>
                </c:pt>
                <c:pt idx="2">
                  <c:v>20482</c:v>
                </c:pt>
                <c:pt idx="3">
                  <c:v>20199</c:v>
                </c:pt>
                <c:pt idx="4">
                  <c:v>19962</c:v>
                </c:pt>
                <c:pt idx="5">
                  <c:v>18107</c:v>
                </c:pt>
                <c:pt idx="6">
                  <c:v>17874</c:v>
                </c:pt>
                <c:pt idx="7">
                  <c:v>17783</c:v>
                </c:pt>
                <c:pt idx="8">
                  <c:v>17590</c:v>
                </c:pt>
                <c:pt idx="9">
                  <c:v>17372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5376000"/>
        <c:axId val="40284928"/>
      </c:barChart>
      <c:catAx>
        <c:axId val="85376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40284928"/>
        <c:crosses val="autoZero"/>
        <c:auto val="1"/>
        <c:lblAlgn val="ctr"/>
        <c:lblOffset val="100"/>
        <c:noMultiLvlLbl val="0"/>
      </c:catAx>
      <c:valAx>
        <c:axId val="4028492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85376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ru-RU" dirty="0" smtClean="0">
                <a:solidFill>
                  <a:srgbClr val="FF0000"/>
                </a:solidFill>
              </a:rPr>
              <a:t>Показатели рождаемости </a:t>
            </a:r>
            <a:endParaRPr lang="ru-RU" dirty="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5702285356271886E-2"/>
          <c:y val="3.7578001968503937E-2"/>
          <c:w val="0.7072756943217603"/>
          <c:h val="0.722651328740157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Рождаемость г.Райчихинска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2014г</c:v>
                </c:pt>
                <c:pt idx="1">
                  <c:v>2015г</c:v>
                </c:pt>
                <c:pt idx="2">
                  <c:v>2016г</c:v>
                </c:pt>
                <c:pt idx="3">
                  <c:v>2017г</c:v>
                </c:pt>
                <c:pt idx="4">
                  <c:v>2018г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265</c:v>
                </c:pt>
                <c:pt idx="1">
                  <c:v>274</c:v>
                </c:pt>
                <c:pt idx="2">
                  <c:v>237</c:v>
                </c:pt>
                <c:pt idx="3">
                  <c:v>249</c:v>
                </c:pt>
                <c:pt idx="4">
                  <c:v>235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035584"/>
        <c:axId val="34045952"/>
      </c:barChart>
      <c:catAx>
        <c:axId val="34035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34045952"/>
        <c:crosses val="autoZero"/>
        <c:auto val="1"/>
        <c:lblAlgn val="ctr"/>
        <c:lblOffset val="100"/>
        <c:noMultiLvlLbl val="0"/>
      </c:catAx>
      <c:valAx>
        <c:axId val="34045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34035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57757-6098-4DDA-9F0C-ECE3343DCFD6}" type="datetimeFigureOut">
              <a:rPr lang="ru-RU" smtClean="0"/>
              <a:pPr/>
              <a:t>10.03.2019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2007D-62A1-43D8-B28E-9D87EFD655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7666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644008" cy="479715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400" dirty="0">
                <a:solidFill>
                  <a:schemeClr val="bg1"/>
                </a:solidFill>
              </a:rPr>
              <a:t> </a:t>
            </a:r>
            <a:r>
              <a:rPr lang="ru-RU" sz="7400" dirty="0" smtClean="0">
                <a:solidFill>
                  <a:schemeClr val="bg1"/>
                </a:solidFill>
              </a:rPr>
              <a:t>Муниципальное общеобразовательное </a:t>
            </a:r>
            <a:r>
              <a:rPr lang="ru-RU" sz="7400" dirty="0">
                <a:solidFill>
                  <a:schemeClr val="bg1"/>
                </a:solidFill>
              </a:rPr>
              <a:t>автономное </a:t>
            </a:r>
            <a:r>
              <a:rPr lang="ru-RU" sz="7400" dirty="0" smtClean="0">
                <a:solidFill>
                  <a:schemeClr val="bg1"/>
                </a:solidFill>
              </a:rPr>
              <a:t>учреждение </a:t>
            </a:r>
            <a:r>
              <a:rPr lang="ru-RU" sz="7400" dirty="0">
                <a:solidFill>
                  <a:schemeClr val="bg1"/>
                </a:solidFill>
              </a:rPr>
              <a:t>средняя общеобразовательная школа № 1</a:t>
            </a:r>
          </a:p>
          <a:p>
            <a:pPr algn="ctr"/>
            <a:r>
              <a:rPr lang="ru-RU" sz="7400" dirty="0">
                <a:solidFill>
                  <a:schemeClr val="bg1"/>
                </a:solidFill>
              </a:rPr>
              <a:t>городского округа города Райчихинска</a:t>
            </a:r>
          </a:p>
          <a:p>
            <a:r>
              <a:rPr lang="ru-RU" sz="1000" dirty="0"/>
              <a:t>Амурской области</a:t>
            </a:r>
          </a:p>
          <a:p>
            <a:pPr algn="ct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51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51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51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4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4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sz="5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5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5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5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5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5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5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г.Райчихинск 2019 год</a:t>
            </a:r>
          </a:p>
          <a:p>
            <a:pPr algn="ctr">
              <a:buNone/>
            </a:pP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375628"/>
              </p:ext>
            </p:extLst>
          </p:nvPr>
        </p:nvGraphicFramePr>
        <p:xfrm>
          <a:off x="467544" y="2204864"/>
          <a:ext cx="4032448" cy="3081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2448"/>
              </a:tblGrid>
              <a:tr h="1162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Демография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188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Тема «Демографические проблемы города Райчихинска»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AutoShape 2" descr="https://m.io.ua/img_aa/medium/0555/53/055553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4" descr="https://m.io.ua/img_aa/medium/0555/53/0555536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AutoShape 6" descr="http://xn----7sbyadipfmlq9bya.xn--p1ai/tinybrowser/images/news/2016/03/07/_full/_dscn004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1" name="Picture 7" descr="C:\Users\Dimon\Documents\_dscn00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24832"/>
            <a:ext cx="4355976" cy="423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491880" y="3717032"/>
            <a:ext cx="55446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Обучающаяся 10 класса </a:t>
            </a:r>
          </a:p>
          <a:p>
            <a:pPr algn="r">
              <a:buNone/>
            </a:pP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Робан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Анастасия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pPr algn="r"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Ершова.Т.А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847"/>
            <a:ext cx="4355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Dimon\Documents\rajchixinsk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8" y="0"/>
            <a:ext cx="446589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501008"/>
            <a:ext cx="9144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Средняя </a:t>
            </a:r>
            <a:r>
              <a:rPr lang="ru-RU" sz="2400" b="1" dirty="0">
                <a:solidFill>
                  <a:schemeClr val="bg1"/>
                </a:solidFill>
              </a:rPr>
              <a:t>продолжительность жизни россиянина  составляет</a:t>
            </a:r>
            <a:endParaRPr lang="ru-RU" sz="2400" dirty="0">
              <a:solidFill>
                <a:schemeClr val="bg1"/>
              </a:solidFill>
            </a:endParaRPr>
          </a:p>
          <a:p>
            <a:pPr lvl="0" algn="just"/>
            <a:r>
              <a:rPr lang="ru-RU" sz="2400" dirty="0">
                <a:solidFill>
                  <a:schemeClr val="bg1"/>
                </a:solidFill>
              </a:rPr>
              <a:t>для мужчин она составила</a:t>
            </a:r>
            <a:r>
              <a:rPr lang="ru-RU" sz="2400" b="1" dirty="0">
                <a:solidFill>
                  <a:schemeClr val="bg1"/>
                </a:solidFill>
              </a:rPr>
              <a:t> </a:t>
            </a:r>
            <a:r>
              <a:rPr lang="ru-RU" sz="2400" b="1" dirty="0">
                <a:solidFill>
                  <a:srgbClr val="FF0000"/>
                </a:solidFill>
              </a:rPr>
              <a:t>67,5 лет</a:t>
            </a:r>
            <a:r>
              <a:rPr lang="ru-RU" sz="2400" dirty="0">
                <a:solidFill>
                  <a:srgbClr val="FF0000"/>
                </a:solidFill>
              </a:rPr>
              <a:t>;</a:t>
            </a:r>
          </a:p>
          <a:p>
            <a:pPr lvl="0" algn="just"/>
            <a:r>
              <a:rPr lang="ru-RU" sz="2400" dirty="0">
                <a:solidFill>
                  <a:schemeClr val="bg1"/>
                </a:solidFill>
              </a:rPr>
              <a:t>для женщин — </a:t>
            </a:r>
            <a:r>
              <a:rPr lang="ru-RU" sz="2400" b="1" dirty="0">
                <a:solidFill>
                  <a:srgbClr val="FF0000"/>
                </a:solidFill>
              </a:rPr>
              <a:t>77,64 года.</a:t>
            </a:r>
          </a:p>
          <a:p>
            <a:pPr algn="just" fontAlgn="base"/>
            <a:r>
              <a:rPr lang="ru-RU" sz="2400" dirty="0">
                <a:solidFill>
                  <a:schemeClr val="bg1"/>
                </a:solidFill>
              </a:rPr>
              <a:t> В Амурской области численность </a:t>
            </a:r>
            <a:r>
              <a:rPr lang="ru-RU" sz="2400" dirty="0" smtClean="0">
                <a:solidFill>
                  <a:schemeClr val="bg1"/>
                </a:solidFill>
              </a:rPr>
              <a:t>населения на 2018 год </a:t>
            </a:r>
            <a:r>
              <a:rPr lang="ru-RU" sz="2400" dirty="0">
                <a:solidFill>
                  <a:schemeClr val="bg1"/>
                </a:solidFill>
              </a:rPr>
              <a:t>упала ниже отметки в 800 тыс. человек. Всего за год потери, по данным </a:t>
            </a:r>
            <a:r>
              <a:rPr lang="ru-RU" sz="2400" u="sng" dirty="0" err="1" smtClean="0">
                <a:solidFill>
                  <a:srgbClr val="FF0000"/>
                </a:solidFill>
              </a:rPr>
              <a:t>Амурстата</a:t>
            </a:r>
            <a:r>
              <a:rPr lang="ru-RU" sz="2400" dirty="0" smtClean="0">
                <a:solidFill>
                  <a:schemeClr val="bg1"/>
                </a:solidFill>
              </a:rPr>
              <a:t>, составили </a:t>
            </a:r>
            <a:r>
              <a:rPr lang="ru-RU" sz="2400" dirty="0">
                <a:solidFill>
                  <a:schemeClr val="bg1"/>
                </a:solidFill>
              </a:rPr>
              <a:t>2104 человека. Оценка по группе </a:t>
            </a:r>
            <a:r>
              <a:rPr lang="ru-RU" sz="2400" b="1" dirty="0">
                <a:solidFill>
                  <a:schemeClr val="bg1"/>
                </a:solidFill>
              </a:rPr>
              <a:t>«Здоровье и медицинское обслуживание населения»</a:t>
            </a:r>
            <a:r>
              <a:rPr lang="ru-RU" sz="2400" dirty="0">
                <a:solidFill>
                  <a:schemeClr val="bg1"/>
                </a:solidFill>
              </a:rPr>
              <a:t>  67,3 года – ожидаемая продолжительности жизни при рождении.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620688"/>
            <a:ext cx="43924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bg1"/>
                </a:solidFill>
              </a:rPr>
              <a:t>Сме́ртность</a:t>
            </a:r>
            <a:r>
              <a:rPr lang="ru-RU" sz="2000" dirty="0">
                <a:solidFill>
                  <a:schemeClr val="bg1"/>
                </a:solidFill>
              </a:rPr>
              <a:t> — статистический показатель, оценивающий количество </a:t>
            </a:r>
            <a:r>
              <a:rPr lang="ru-RU" sz="2000" b="1" dirty="0">
                <a:solidFill>
                  <a:schemeClr val="bg1"/>
                </a:solidFill>
              </a:rPr>
              <a:t>смертей</a:t>
            </a:r>
            <a:r>
              <a:rPr lang="ru-RU" sz="2000" dirty="0">
                <a:solidFill>
                  <a:schemeClr val="bg1"/>
                </a:solidFill>
              </a:rPr>
              <a:t>. В демографии отношение числа умерших к общему числу </a:t>
            </a:r>
            <a:r>
              <a:rPr lang="ru-RU" sz="2000" dirty="0" smtClean="0">
                <a:solidFill>
                  <a:schemeClr val="bg1"/>
                </a:solidFill>
              </a:rPr>
              <a:t>населения.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07120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4624"/>
            <a:ext cx="8964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На 10 000 </a:t>
            </a:r>
            <a:r>
              <a:rPr lang="ru-RU" sz="2400" dirty="0" err="1">
                <a:solidFill>
                  <a:schemeClr val="bg1"/>
                </a:solidFill>
              </a:rPr>
              <a:t>амурчан</a:t>
            </a:r>
            <a:r>
              <a:rPr lang="ru-RU" sz="2400" dirty="0">
                <a:solidFill>
                  <a:schemeClr val="bg1"/>
                </a:solidFill>
              </a:rPr>
              <a:t> приходится 55,4 врача. 2 092,3 – количество посещений на одного врача. На 100 000 человек 1 024,5 больничных койки. Доля выездов бригад скорой медпомощи, доезжающих до места вызова в течение 20 минут – 93,4 %. Доля выездов бригад скорой медпомощи, доезжающих до места ДТП в течение 20 минут – 91,4 %.Оценка здоровья по </a:t>
            </a:r>
            <a:r>
              <a:rPr lang="ru-RU" sz="2400" dirty="0" smtClean="0">
                <a:solidFill>
                  <a:schemeClr val="bg1"/>
                </a:solidFill>
              </a:rPr>
              <a:t>Дальнему </a:t>
            </a:r>
            <a:r>
              <a:rPr lang="ru-RU" sz="2400" dirty="0">
                <a:solidFill>
                  <a:schemeClr val="bg1"/>
                </a:solidFill>
              </a:rPr>
              <a:t>Востоку составляет 44,53 это 8 место среди других регионов. </a:t>
            </a:r>
          </a:p>
        </p:txBody>
      </p:sp>
      <p:pic>
        <p:nvPicPr>
          <p:cNvPr id="5" name="Рисунок 4" descr="C:\Users\Dimon\Documents\39e2dd2e72654d5faa467b2528cf64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22280"/>
            <a:ext cx="7920880" cy="4135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имеют</a:t>
            </a:r>
            <a:r>
              <a:rPr lang="ru-RU" dirty="0"/>
              <a:t>:                                                                    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750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Показатели причин  смирности населения г. Райчихинск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373334"/>
              </p:ext>
            </p:extLst>
          </p:nvPr>
        </p:nvGraphicFramePr>
        <p:xfrm>
          <a:off x="0" y="908720"/>
          <a:ext cx="9145015" cy="6019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0505"/>
                <a:gridCol w="1472318"/>
                <a:gridCol w="1229705"/>
                <a:gridCol w="1368152"/>
                <a:gridCol w="1402045"/>
                <a:gridCol w="1622290"/>
              </a:tblGrid>
              <a:tr h="18284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показателя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04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2014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2015 год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2016 год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2017 год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2018год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279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Смертность населения, в том числе: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(265чел )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(224чел)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</a:rPr>
                        <a:t>        (237 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чел)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(249чел)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(235чел)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2086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Смертность населения от болезней системы кровообращения, в том числе: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</a:rPr>
                        <a:t>137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134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132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130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128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2799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Смертность населения от новообразований, в том числе от злокаче­ственных, в том числе: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</a:rPr>
                        <a:t>32,3</a:t>
                      </a:r>
                      <a:endParaRPr lang="ru-RU" sz="1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31.4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29.8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28,3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27,1</a:t>
                      </a:r>
                      <a:endParaRPr lang="ru-RU" sz="1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8170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Смертность населения от туберкулеза, в том числе: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6,1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5.9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5.8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5.7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4,9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085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Младенческая смерт­ность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3,4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3,2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2,9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1,6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1,3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0344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Прочие болезни(в том числе смертности при ДТП, убийство)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87,1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50,2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67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89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74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16662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FF0000"/>
                </a:solidFill>
              </a:rPr>
              <a:t>Здоровье </a:t>
            </a:r>
            <a:r>
              <a:rPr lang="ru-RU" sz="2400" dirty="0">
                <a:solidFill>
                  <a:schemeClr val="bg1"/>
                </a:solidFill>
              </a:rPr>
              <a:t>– это не только отсутствие болезней, а физическая, </a:t>
            </a:r>
            <a:r>
              <a:rPr lang="ru-RU" sz="2400" dirty="0" smtClean="0">
                <a:solidFill>
                  <a:schemeClr val="bg1"/>
                </a:solidFill>
              </a:rPr>
              <a:t>социальная, психологическая </a:t>
            </a:r>
            <a:r>
              <a:rPr lang="ru-RU" sz="2400" dirty="0">
                <a:solidFill>
                  <a:schemeClr val="bg1"/>
                </a:solidFill>
              </a:rPr>
              <a:t>гармония человека, доброжелательное, спокойное отношение с людьми, с природой и самим собой.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Для </a:t>
            </a:r>
            <a:r>
              <a:rPr lang="ru-RU" sz="2400" dirty="0">
                <a:solidFill>
                  <a:schemeClr val="bg1"/>
                </a:solidFill>
              </a:rPr>
              <a:t>увеличения продолжительности жизни, достаточно лишь вести здоровый образ жизни.</a:t>
            </a:r>
          </a:p>
          <a:p>
            <a:pPr lvl="0" algn="just"/>
            <a:r>
              <a:rPr lang="ru-RU" sz="2400" b="1" i="1" dirty="0">
                <a:solidFill>
                  <a:srgbClr val="FF0000"/>
                </a:solidFill>
              </a:rPr>
              <a:t>Соблюдать рациональный режим питания.</a:t>
            </a:r>
          </a:p>
          <a:p>
            <a:pPr lvl="0" algn="just"/>
            <a:r>
              <a:rPr lang="ru-RU" sz="2400" b="1" i="1" dirty="0">
                <a:solidFill>
                  <a:srgbClr val="FF0000"/>
                </a:solidFill>
              </a:rPr>
              <a:t>Систематически заниматься физическими упражнениями.</a:t>
            </a:r>
          </a:p>
          <a:p>
            <a:pPr lvl="0" algn="just"/>
            <a:r>
              <a:rPr lang="ru-RU" sz="2400" b="1" i="1" dirty="0">
                <a:solidFill>
                  <a:srgbClr val="FF0000"/>
                </a:solidFill>
              </a:rPr>
              <a:t>Использовать эффективные системы закаливания.</a:t>
            </a:r>
          </a:p>
          <a:p>
            <a:pPr lvl="0" algn="just"/>
            <a:r>
              <a:rPr lang="ru-RU" sz="2400" b="1" i="1" dirty="0">
                <a:solidFill>
                  <a:srgbClr val="FF0000"/>
                </a:solidFill>
              </a:rPr>
              <a:t>Правильно питаться.</a:t>
            </a:r>
          </a:p>
          <a:p>
            <a:pPr lvl="0" algn="just"/>
            <a:r>
              <a:rPr lang="ru-RU" sz="2400" b="1" i="1" dirty="0">
                <a:solidFill>
                  <a:srgbClr val="FF0000"/>
                </a:solidFill>
              </a:rPr>
              <a:t>Сохранять и поддерживать благоприятную обстановку в коллективе и семье.</a:t>
            </a:r>
          </a:p>
          <a:p>
            <a:pPr lvl="0" algn="just"/>
            <a:r>
              <a:rPr lang="ru-RU" sz="2400" b="1" i="1" dirty="0">
                <a:solidFill>
                  <a:srgbClr val="FF0000"/>
                </a:solidFill>
              </a:rPr>
              <a:t>Отказаться от вредных привычек</a:t>
            </a:r>
            <a:r>
              <a:rPr lang="ru-RU" sz="2400" b="1" i="1" dirty="0" smtClean="0">
                <a:solidFill>
                  <a:srgbClr val="FF0000"/>
                </a:solidFill>
              </a:rPr>
              <a:t>.</a:t>
            </a:r>
          </a:p>
          <a:p>
            <a:pPr lvl="0" algn="ctr"/>
            <a:r>
              <a:rPr lang="ru-RU" sz="2000" b="1" i="1" dirty="0" smtClean="0">
                <a:solidFill>
                  <a:srgbClr val="FF0000"/>
                </a:solidFill>
              </a:rPr>
              <a:t>Б У Д Ь Т Е        З Д О Р О В Ы !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Dimon\Documents\katok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87024"/>
            <a:ext cx="2915816" cy="188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imon\Documents\168228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1596"/>
            <a:ext cx="2756302" cy="18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Dimon\Documents\питание-при-диете-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302" y="4941168"/>
            <a:ext cx="3559388" cy="182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03292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7"/>
            <a:ext cx="536408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Заключение.</a:t>
            </a:r>
            <a:endParaRPr lang="ru-RU" sz="2400" dirty="0">
              <a:solidFill>
                <a:srgbClr val="FF000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r>
              <a:rPr lang="ru-RU" sz="2400" dirty="0" smtClean="0">
                <a:solidFill>
                  <a:schemeClr val="bg1"/>
                </a:solidFill>
              </a:rPr>
              <a:t>Численность </a:t>
            </a:r>
            <a:r>
              <a:rPr lang="ru-RU" sz="2400" dirty="0">
                <a:solidFill>
                  <a:schemeClr val="bg1"/>
                </a:solidFill>
              </a:rPr>
              <a:t>населения города   в период с </a:t>
            </a:r>
            <a:r>
              <a:rPr lang="ru-RU" sz="2400" dirty="0" smtClean="0">
                <a:solidFill>
                  <a:schemeClr val="bg1"/>
                </a:solidFill>
              </a:rPr>
              <a:t>2009 </a:t>
            </a:r>
            <a:r>
              <a:rPr lang="ru-RU" sz="2400" dirty="0">
                <a:solidFill>
                  <a:schemeClr val="bg1"/>
                </a:solidFill>
              </a:rPr>
              <a:t>по 2018 год число жителей города  сократилась на 5230 жителей .</a:t>
            </a:r>
          </a:p>
          <a:p>
            <a:pPr algn="just"/>
            <a:r>
              <a:rPr lang="ru-RU" sz="2400" b="1" dirty="0">
                <a:solidFill>
                  <a:srgbClr val="FF0000"/>
                </a:solidFill>
              </a:rPr>
              <a:t>2.</a:t>
            </a:r>
            <a:r>
              <a:rPr lang="ru-RU" sz="2400" dirty="0">
                <a:solidFill>
                  <a:schemeClr val="bg1"/>
                </a:solidFill>
              </a:rPr>
              <a:t>Самое большое число выбывших </a:t>
            </a:r>
            <a:r>
              <a:rPr lang="ru-RU" sz="2400" dirty="0" smtClean="0">
                <a:solidFill>
                  <a:schemeClr val="bg1"/>
                </a:solidFill>
              </a:rPr>
              <a:t>в 2015году,что отразилось </a:t>
            </a:r>
            <a:r>
              <a:rPr lang="ru-RU" sz="2400" dirty="0">
                <a:solidFill>
                  <a:schemeClr val="bg1"/>
                </a:solidFill>
              </a:rPr>
              <a:t>на </a:t>
            </a:r>
            <a:r>
              <a:rPr lang="ru-RU" sz="2400" dirty="0" smtClean="0">
                <a:solidFill>
                  <a:schemeClr val="bg1"/>
                </a:solidFill>
              </a:rPr>
              <a:t>рождаемости детей.</a:t>
            </a:r>
            <a:endParaRPr lang="ru-RU" sz="2400" dirty="0">
              <a:solidFill>
                <a:schemeClr val="bg1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3.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В период с </a:t>
            </a:r>
            <a:r>
              <a:rPr lang="ru-RU" sz="2400" dirty="0" smtClean="0">
                <a:solidFill>
                  <a:schemeClr val="bg1"/>
                </a:solidFill>
              </a:rPr>
              <a:t>2014г </a:t>
            </a:r>
            <a:r>
              <a:rPr lang="ru-RU" sz="2400" dirty="0">
                <a:solidFill>
                  <a:schemeClr val="bg1"/>
                </a:solidFill>
              </a:rPr>
              <a:t>по 2018 год </a:t>
            </a:r>
            <a:r>
              <a:rPr lang="ru-RU" sz="2400" dirty="0" smtClean="0">
                <a:solidFill>
                  <a:schemeClr val="bg1"/>
                </a:solidFill>
              </a:rPr>
              <a:t>рождаемость в городе </a:t>
            </a:r>
            <a:r>
              <a:rPr lang="ru-RU" sz="2400" dirty="0">
                <a:solidFill>
                  <a:schemeClr val="bg1"/>
                </a:solidFill>
              </a:rPr>
              <a:t>Райчихинске сократилась на </a:t>
            </a:r>
            <a:r>
              <a:rPr lang="ru-RU" sz="2400" dirty="0" smtClean="0">
                <a:solidFill>
                  <a:schemeClr val="bg1"/>
                </a:solidFill>
              </a:rPr>
              <a:t>1,3</a:t>
            </a:r>
            <a:r>
              <a:rPr lang="ru-RU" sz="2400" dirty="0">
                <a:solidFill>
                  <a:schemeClr val="bg1"/>
                </a:solidFill>
              </a:rPr>
              <a:t>% это на 30 новорожденных меньше.</a:t>
            </a:r>
          </a:p>
          <a:p>
            <a:pPr algn="just"/>
            <a:r>
              <a:rPr lang="ru-RU" sz="2400" b="1" dirty="0">
                <a:solidFill>
                  <a:srgbClr val="FF0000"/>
                </a:solidFill>
              </a:rPr>
              <a:t>4.</a:t>
            </a:r>
            <a:r>
              <a:rPr lang="ru-RU" sz="2400" dirty="0">
                <a:solidFill>
                  <a:schemeClr val="bg1"/>
                </a:solidFill>
              </a:rPr>
              <a:t>Основной причиной смертности являются заболевания органов </a:t>
            </a:r>
            <a:r>
              <a:rPr lang="ru-RU" sz="2400" dirty="0" smtClean="0">
                <a:solidFill>
                  <a:schemeClr val="bg1"/>
                </a:solidFill>
              </a:rPr>
              <a:t>кровообращения 54%, онкология 11,4%.</a:t>
            </a:r>
            <a:endParaRPr lang="ru-RU" sz="2400" dirty="0">
              <a:solidFill>
                <a:schemeClr val="bg1"/>
              </a:solidFill>
            </a:endParaRPr>
          </a:p>
          <a:p>
            <a:pPr algn="just"/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Dimon\Documents\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2657"/>
            <a:ext cx="377991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32386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s/pedagogika/Struktura-i-soderzhanie-portfolio-uchitelja/0019-019-Spasibo-za-vniman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79496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05903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4969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u="sng" dirty="0" smtClean="0">
              <a:solidFill>
                <a:srgbClr val="FF0000"/>
              </a:solidFill>
            </a:endParaRPr>
          </a:p>
          <a:p>
            <a:pPr algn="just"/>
            <a:r>
              <a:rPr lang="ru-RU" sz="2400" b="1" u="sng" dirty="0" smtClean="0">
                <a:solidFill>
                  <a:srgbClr val="FF0000"/>
                </a:solidFill>
              </a:rPr>
              <a:t>Актуальность</a:t>
            </a:r>
            <a:r>
              <a:rPr lang="ru-RU" sz="2400" b="1" dirty="0" smtClean="0">
                <a:solidFill>
                  <a:srgbClr val="FF0000"/>
                </a:solidFill>
              </a:rPr>
              <a:t>: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chemeClr val="bg1"/>
                </a:solidFill>
              </a:rPr>
              <a:t> </a:t>
            </a:r>
            <a:r>
              <a:rPr lang="ru-RU" sz="2000" dirty="0" smtClean="0">
                <a:solidFill>
                  <a:schemeClr val="bg1"/>
                </a:solidFill>
              </a:rPr>
              <a:t>выбранная </a:t>
            </a:r>
            <a:r>
              <a:rPr lang="ru-RU" sz="2000" dirty="0">
                <a:solidFill>
                  <a:schemeClr val="bg1"/>
                </a:solidFill>
              </a:rPr>
              <a:t>мной </a:t>
            </a:r>
            <a:r>
              <a:rPr lang="ru-RU" sz="2000" dirty="0" smtClean="0">
                <a:solidFill>
                  <a:schemeClr val="bg1"/>
                </a:solidFill>
              </a:rPr>
              <a:t>тему </a:t>
            </a:r>
            <a:r>
              <a:rPr lang="ru-RU" sz="2000" dirty="0">
                <a:solidFill>
                  <a:schemeClr val="bg1"/>
                </a:solidFill>
              </a:rPr>
              <a:t>можно выразить в следующих словах: </a:t>
            </a:r>
            <a:r>
              <a:rPr lang="ru-RU" sz="2000" b="1" dirty="0">
                <a:solidFill>
                  <a:schemeClr val="bg1"/>
                </a:solidFill>
              </a:rPr>
              <a:t>«Без населения нет будущего».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980728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altLang="ru-RU" sz="2400" b="1" u="sng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ru-RU" altLang="ru-RU" sz="2400" b="1" u="sng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r>
              <a:rPr lang="ru-RU" altLang="ru-RU" sz="2400" b="1" u="sng" dirty="0" smtClean="0">
                <a:solidFill>
                  <a:srgbClr val="FF0000"/>
                </a:solidFill>
                <a:cs typeface="Times New Roman" pitchFamily="18" charset="0"/>
              </a:rPr>
              <a:t>Цель </a:t>
            </a:r>
            <a:r>
              <a:rPr lang="ru-RU" altLang="ru-RU" sz="2400" b="1" u="sng" dirty="0">
                <a:solidFill>
                  <a:srgbClr val="FF0000"/>
                </a:solidFill>
                <a:cs typeface="Times New Roman" pitchFamily="18" charset="0"/>
              </a:rPr>
              <a:t>работы</a:t>
            </a:r>
            <a:r>
              <a:rPr lang="ru-RU" altLang="ru-RU" sz="2400" b="1" u="sng" dirty="0" smtClean="0">
                <a:solidFill>
                  <a:srgbClr val="FF0000"/>
                </a:solidFill>
                <a:cs typeface="Times New Roman" pitchFamily="18" charset="0"/>
              </a:rPr>
              <a:t>:</a:t>
            </a:r>
            <a:r>
              <a:rPr lang="ru-RU" sz="2400" dirty="0"/>
              <a:t> </a:t>
            </a:r>
            <a:r>
              <a:rPr lang="ru-RU" sz="2400" dirty="0">
                <a:solidFill>
                  <a:schemeClr val="bg1"/>
                </a:solidFill>
              </a:rPr>
              <a:t>п</a:t>
            </a:r>
            <a:r>
              <a:rPr lang="ru-RU" sz="2400" dirty="0" smtClean="0">
                <a:solidFill>
                  <a:schemeClr val="bg1"/>
                </a:solidFill>
              </a:rPr>
              <a:t>роанализировать </a:t>
            </a:r>
            <a:r>
              <a:rPr lang="ru-RU" sz="2400" dirty="0">
                <a:solidFill>
                  <a:schemeClr val="bg1"/>
                </a:solidFill>
              </a:rPr>
              <a:t>демографическую ситуацию в </a:t>
            </a:r>
            <a:r>
              <a:rPr lang="ru-RU" sz="2400" dirty="0" smtClean="0">
                <a:solidFill>
                  <a:schemeClr val="bg1"/>
                </a:solidFill>
              </a:rPr>
              <a:t>городе Райчихинске.</a:t>
            </a:r>
            <a:endParaRPr lang="ru-RU" sz="2400" dirty="0">
              <a:solidFill>
                <a:schemeClr val="bg1"/>
              </a:solidFill>
            </a:endParaRPr>
          </a:p>
          <a:p>
            <a:pPr algn="just"/>
            <a:r>
              <a:rPr lang="ru-RU" altLang="ru-RU" sz="2400" b="1" u="sng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  <a:p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b="1" u="sng" dirty="0">
                <a:solidFill>
                  <a:srgbClr val="FF0000"/>
                </a:solidFill>
              </a:rPr>
              <a:t>З</a:t>
            </a:r>
            <a:r>
              <a:rPr lang="ru-RU" sz="2400" b="1" u="sng" dirty="0" smtClean="0">
                <a:solidFill>
                  <a:srgbClr val="FF0000"/>
                </a:solidFill>
              </a:rPr>
              <a:t>адачи</a:t>
            </a:r>
            <a:r>
              <a:rPr lang="ru-RU" sz="2400" u="sng" dirty="0">
                <a:solidFill>
                  <a:srgbClr val="FF0000"/>
                </a:solidFill>
              </a:rPr>
              <a:t> </a:t>
            </a:r>
            <a:r>
              <a:rPr lang="ru-RU" sz="2400" b="1" u="sng" dirty="0">
                <a:solidFill>
                  <a:srgbClr val="FF0000"/>
                </a:solidFill>
              </a:rPr>
              <a:t>исследования</a:t>
            </a:r>
            <a:r>
              <a:rPr lang="ru-RU" sz="2400" u="sng" dirty="0">
                <a:solidFill>
                  <a:srgbClr val="FF0000"/>
                </a:solidFill>
              </a:rPr>
              <a:t>:</a:t>
            </a:r>
          </a:p>
          <a:p>
            <a:pPr lvl="0" algn="just"/>
            <a:r>
              <a:rPr lang="ru-RU" sz="2400" b="1" dirty="0" smtClean="0">
                <a:solidFill>
                  <a:srgbClr val="FF0000"/>
                </a:solidFill>
              </a:rPr>
              <a:t>1.</a:t>
            </a:r>
            <a:r>
              <a:rPr lang="ru-RU" sz="2400" dirty="0" smtClean="0">
                <a:solidFill>
                  <a:schemeClr val="bg1"/>
                </a:solidFill>
              </a:rPr>
              <a:t>Провести </a:t>
            </a:r>
            <a:r>
              <a:rPr lang="ru-RU" sz="2400" dirty="0">
                <a:solidFill>
                  <a:schemeClr val="bg1"/>
                </a:solidFill>
              </a:rPr>
              <a:t>анкетирование среди  обучающихся 9-11классов школы,  опросить   жителей города. Проанализировать и сделать выводы.</a:t>
            </a:r>
          </a:p>
          <a:p>
            <a:pPr lvl="0" algn="just"/>
            <a:r>
              <a:rPr lang="ru-RU" sz="2400" b="1" dirty="0" smtClean="0">
                <a:solidFill>
                  <a:srgbClr val="FF0000"/>
                </a:solidFill>
              </a:rPr>
              <a:t>2.</a:t>
            </a:r>
            <a:r>
              <a:rPr lang="ru-RU" sz="2400" dirty="0" smtClean="0">
                <a:solidFill>
                  <a:schemeClr val="bg1"/>
                </a:solidFill>
              </a:rPr>
              <a:t>Собрать </a:t>
            </a:r>
            <a:r>
              <a:rPr lang="ru-RU" sz="2400" dirty="0">
                <a:solidFill>
                  <a:schemeClr val="bg1"/>
                </a:solidFill>
              </a:rPr>
              <a:t>и обработать информацию.</a:t>
            </a:r>
          </a:p>
          <a:p>
            <a:pPr lvl="0" algn="just"/>
            <a:r>
              <a:rPr lang="ru-RU" sz="2400" b="1" dirty="0" smtClean="0">
                <a:solidFill>
                  <a:srgbClr val="FF0000"/>
                </a:solidFill>
              </a:rPr>
              <a:t>3.</a:t>
            </a:r>
            <a:r>
              <a:rPr lang="ru-RU" sz="2400" dirty="0" smtClean="0">
                <a:solidFill>
                  <a:schemeClr val="bg1"/>
                </a:solidFill>
              </a:rPr>
              <a:t>Составить </a:t>
            </a:r>
            <a:r>
              <a:rPr lang="ru-RU" sz="2400" dirty="0">
                <a:solidFill>
                  <a:schemeClr val="bg1"/>
                </a:solidFill>
              </a:rPr>
              <a:t>демографический портрет </a:t>
            </a:r>
            <a:r>
              <a:rPr lang="ru-RU" sz="2400" dirty="0" err="1">
                <a:solidFill>
                  <a:schemeClr val="bg1"/>
                </a:solidFill>
              </a:rPr>
              <a:t>г.Райчихинска</a:t>
            </a:r>
            <a:r>
              <a:rPr lang="ru-RU" sz="2400" dirty="0">
                <a:solidFill>
                  <a:schemeClr val="bg1"/>
                </a:solidFill>
              </a:rPr>
              <a:t>  по основным демографическим </a:t>
            </a:r>
            <a:r>
              <a:rPr lang="ru-RU" sz="2400" dirty="0" smtClean="0">
                <a:solidFill>
                  <a:schemeClr val="bg1"/>
                </a:solidFill>
              </a:rPr>
              <a:t>показателям.</a:t>
            </a:r>
            <a:r>
              <a:rPr lang="ru-RU" sz="2400" dirty="0" smtClean="0"/>
              <a:t>.</a:t>
            </a:r>
            <a:endParaRPr lang="ru-RU" sz="2400" dirty="0"/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8205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44625"/>
            <a:ext cx="835292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endParaRPr lang="ru-RU" altLang="ru-RU" sz="2400" dirty="0">
              <a:solidFill>
                <a:schemeClr val="bg1"/>
              </a:solidFill>
              <a:cs typeface="Times New Roman" pitchFamily="18" charset="0"/>
            </a:endParaRPr>
          </a:p>
          <a:p>
            <a:pPr algn="just">
              <a:spcAft>
                <a:spcPts val="750"/>
              </a:spcAft>
            </a:pPr>
            <a:endParaRPr lang="ru-RU" altLang="ru-RU" sz="2400" dirty="0" smtClean="0">
              <a:solidFill>
                <a:srgbClr val="333333"/>
              </a:solidFill>
              <a:cs typeface="Times New Roman" pitchFamily="18" charset="0"/>
            </a:endParaRPr>
          </a:p>
          <a:p>
            <a:pPr algn="just">
              <a:spcAft>
                <a:spcPts val="750"/>
              </a:spcAft>
            </a:pPr>
            <a:endParaRPr lang="ru-RU" altLang="ru-RU" sz="2400" dirty="0">
              <a:solidFill>
                <a:srgbClr val="333333"/>
              </a:solidFill>
              <a:cs typeface="Times New Roman" pitchFamily="18" charset="0"/>
            </a:endParaRPr>
          </a:p>
          <a:p>
            <a:pPr algn="just">
              <a:spcAft>
                <a:spcPts val="750"/>
              </a:spcAft>
            </a:pPr>
            <a:endParaRPr lang="ru-RU" altLang="ru-RU" sz="2400" dirty="0">
              <a:solidFill>
                <a:srgbClr val="333333"/>
              </a:solidFill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99129"/>
            <a:ext cx="51845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u="sng" dirty="0" smtClean="0">
              <a:solidFill>
                <a:srgbClr val="FF0000"/>
              </a:solidFill>
            </a:endParaRPr>
          </a:p>
          <a:p>
            <a:r>
              <a:rPr lang="ru-RU" sz="2400" b="1" u="sng" dirty="0" smtClean="0">
                <a:solidFill>
                  <a:srgbClr val="FF0000"/>
                </a:solidFill>
              </a:rPr>
              <a:t>Методы </a:t>
            </a:r>
            <a:r>
              <a:rPr lang="ru-RU" sz="2400" b="1" u="sng" dirty="0">
                <a:solidFill>
                  <a:srgbClr val="FF0000"/>
                </a:solidFill>
              </a:rPr>
              <a:t>и методика исследования</a:t>
            </a:r>
            <a:r>
              <a:rPr lang="ru-RU" sz="2400" b="1" u="sng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1</a:t>
            </a:r>
            <a:r>
              <a:rPr lang="ru-RU" sz="2400" dirty="0">
                <a:solidFill>
                  <a:schemeClr val="bg1"/>
                </a:solidFill>
              </a:rPr>
              <a:t>. Анализ архивных, литературных и интернет источников.</a:t>
            </a:r>
          </a:p>
          <a:p>
            <a:r>
              <a:rPr lang="ru-RU" sz="2400" dirty="0">
                <a:solidFill>
                  <a:schemeClr val="bg1"/>
                </a:solidFill>
              </a:rPr>
              <a:t>2. </a:t>
            </a:r>
            <a:r>
              <a:rPr lang="ru-RU" sz="2400" dirty="0" smtClean="0">
                <a:solidFill>
                  <a:schemeClr val="bg1"/>
                </a:solidFill>
              </a:rPr>
              <a:t>Анкетирование .Опрос.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3. Систематизация и обобщение.</a:t>
            </a:r>
          </a:p>
          <a:p>
            <a:r>
              <a:rPr lang="ru-RU" sz="2400" dirty="0">
                <a:solidFill>
                  <a:schemeClr val="bg1"/>
                </a:solidFill>
              </a:rPr>
              <a:t>4. Сравнение и сопоставление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b="1" u="sng" dirty="0">
                <a:solidFill>
                  <a:srgbClr val="FF0000"/>
                </a:solidFill>
              </a:rPr>
              <a:t>Объект исследования:</a:t>
            </a:r>
            <a:r>
              <a:rPr lang="ru-RU" sz="2400" b="1" dirty="0">
                <a:solidFill>
                  <a:schemeClr val="bg1"/>
                </a:solidFill>
              </a:rPr>
              <a:t> </a:t>
            </a:r>
            <a:r>
              <a:rPr lang="ru-RU" sz="2400" dirty="0">
                <a:solidFill>
                  <a:schemeClr val="bg1"/>
                </a:solidFill>
              </a:rPr>
              <a:t>н</a:t>
            </a:r>
            <a:r>
              <a:rPr lang="ru-RU" sz="2400" dirty="0" smtClean="0">
                <a:solidFill>
                  <a:schemeClr val="bg1"/>
                </a:solidFill>
              </a:rPr>
              <a:t>аселение </a:t>
            </a:r>
            <a:r>
              <a:rPr lang="ru-RU" sz="2400" dirty="0">
                <a:solidFill>
                  <a:schemeClr val="bg1"/>
                </a:solidFill>
              </a:rPr>
              <a:t>города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b="1" u="sng" dirty="0">
                <a:solidFill>
                  <a:srgbClr val="FF0000"/>
                </a:solidFill>
              </a:rPr>
              <a:t>Предмет исследования: </a:t>
            </a:r>
            <a:r>
              <a:rPr lang="ru-RU" sz="2400" dirty="0">
                <a:solidFill>
                  <a:schemeClr val="bg1"/>
                </a:solidFill>
              </a:rPr>
              <a:t>численность населения ,рождаемость, миграция, причины </a:t>
            </a:r>
            <a:r>
              <a:rPr lang="ru-RU" sz="2400" dirty="0" smtClean="0">
                <a:solidFill>
                  <a:schemeClr val="bg1"/>
                </a:solidFill>
              </a:rPr>
              <a:t>смертности города Райчихинска.</a:t>
            </a:r>
            <a:r>
              <a:rPr lang="ru-RU" sz="2400" dirty="0">
                <a:solidFill>
                  <a:schemeClr val="bg1"/>
                </a:solidFill>
              </a:rPr>
              <a:t>  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b="1" u="sng" dirty="0" smtClean="0">
                <a:solidFill>
                  <a:srgbClr val="FF0000"/>
                </a:solidFill>
              </a:rPr>
              <a:t>Гипотеза:</a:t>
            </a:r>
            <a:r>
              <a:rPr lang="ru-RU" sz="2400" u="sng" dirty="0" smtClean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население города имеет свои демографические особенности.</a:t>
            </a:r>
          </a:p>
        </p:txBody>
      </p:sp>
      <p:pic>
        <p:nvPicPr>
          <p:cNvPr id="4" name="Picture 2" descr="C:\Documents and Settings\Admin\Мои документы\Райчихинск_copy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92080" y="0"/>
            <a:ext cx="385192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148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260648"/>
            <a:ext cx="3960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Численность населения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836712"/>
            <a:ext cx="88569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</a:rPr>
              <a:t>Демография </a:t>
            </a:r>
            <a:r>
              <a:rPr lang="ru-RU" sz="2400" dirty="0">
                <a:solidFill>
                  <a:schemeClr val="bg1"/>
                </a:solidFill>
              </a:rPr>
              <a:t>– наука о народонаселении, о его изменениях; исследует численность населения, его географическое распределение и состав, процессы воспроизводства населения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</a:rPr>
              <a:t>На 1 января </a:t>
            </a:r>
            <a:r>
              <a:rPr lang="ru-RU" sz="2400" dirty="0" smtClean="0">
                <a:solidFill>
                  <a:schemeClr val="bg1"/>
                </a:solidFill>
              </a:rPr>
              <a:t>2019 </a:t>
            </a:r>
            <a:r>
              <a:rPr lang="ru-RU" sz="2400" dirty="0">
                <a:solidFill>
                  <a:schemeClr val="bg1"/>
                </a:solidFill>
              </a:rPr>
              <a:t>года по численности населения </a:t>
            </a:r>
            <a:r>
              <a:rPr lang="ru-RU" sz="2400" dirty="0" smtClean="0">
                <a:solidFill>
                  <a:schemeClr val="bg1"/>
                </a:solidFill>
              </a:rPr>
              <a:t>город Райчихинск </a:t>
            </a:r>
            <a:r>
              <a:rPr lang="ru-RU" sz="2400" dirty="0">
                <a:solidFill>
                  <a:schemeClr val="bg1"/>
                </a:solidFill>
              </a:rPr>
              <a:t>находился на 724 месте из 1113 </a:t>
            </a:r>
            <a:r>
              <a:rPr lang="ru-RU" sz="2400" dirty="0" smtClean="0">
                <a:solidFill>
                  <a:srgbClr val="FF0000"/>
                </a:solidFill>
              </a:rPr>
              <a:t>городов Российской Федерации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tadviser.ru/images/thumb/5/5b/%D0%9D%D0%B0%D1%81%D0%B5%D0%BB%D0%B5%D0%BD%D0%B8%D0%B5_%D0%A0%D0%BE%D1%81%D1%81%D0%B8%D0%B8_2001-2013.jpg/840px-%D0%9D%D0%B0%D1%81%D0%B5%D0%BB%D0%B5%D0%BD%D0%B8%D0%B5_%D0%A0%D0%BE%D1%81%D1%81%D0%B8%D0%B8_2001-2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828092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67544" y="3001063"/>
            <a:ext cx="82089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3524283"/>
            <a:ext cx="9001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Вывод: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Из </a:t>
            </a:r>
            <a:r>
              <a:rPr lang="ru-RU" sz="2400" dirty="0">
                <a:solidFill>
                  <a:schemeClr val="bg1"/>
                </a:solidFill>
              </a:rPr>
              <a:t>показателей, данных  диаграммы 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за 10 лет  численность населения  снизилось на </a:t>
            </a:r>
            <a:r>
              <a:rPr lang="ru-RU" sz="2400" b="1" dirty="0">
                <a:solidFill>
                  <a:srgbClr val="FF0000"/>
                </a:solidFill>
              </a:rPr>
              <a:t>5230</a:t>
            </a:r>
            <a:r>
              <a:rPr lang="ru-RU" sz="2400" dirty="0">
                <a:solidFill>
                  <a:schemeClr val="bg1"/>
                </a:solidFill>
              </a:rPr>
              <a:t> человек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Результаты анкетирования среди обучающихся 9-11 классов</a:t>
            </a:r>
          </a:p>
          <a:p>
            <a:pPr algn="just"/>
            <a:r>
              <a:rPr lang="ru-RU" sz="2000" b="1" i="1" dirty="0" smtClean="0">
                <a:solidFill>
                  <a:schemeClr val="bg1"/>
                </a:solidFill>
              </a:rPr>
              <a:t>Причины снижения численности населения в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г.Райчихинск</a:t>
            </a:r>
            <a:endParaRPr lang="ru-RU" sz="2000" b="1" i="1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Миграция -</a:t>
            </a:r>
            <a:r>
              <a:rPr lang="ru-RU" sz="2400" b="1" dirty="0" smtClean="0">
                <a:solidFill>
                  <a:srgbClr val="FF0000"/>
                </a:solidFill>
              </a:rPr>
              <a:t>19</a:t>
            </a:r>
            <a:r>
              <a:rPr lang="ru-RU" sz="2400" dirty="0" smtClean="0">
                <a:solidFill>
                  <a:schemeClr val="bg1"/>
                </a:solidFill>
              </a:rPr>
              <a:t> обучающихся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Рождаемость-</a:t>
            </a:r>
            <a:r>
              <a:rPr lang="ru-RU" sz="2400" b="1" dirty="0" smtClean="0">
                <a:solidFill>
                  <a:srgbClr val="FF0000"/>
                </a:solidFill>
              </a:rPr>
              <a:t>32</a:t>
            </a:r>
            <a:r>
              <a:rPr lang="ru-RU" sz="2400" dirty="0" smtClean="0">
                <a:solidFill>
                  <a:schemeClr val="bg1"/>
                </a:solidFill>
              </a:rPr>
              <a:t> обучающихся</a:t>
            </a:r>
            <a:endParaRPr lang="ru-RU" sz="2400" dirty="0">
              <a:solidFill>
                <a:schemeClr val="bg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Смертность -</a:t>
            </a:r>
            <a:r>
              <a:rPr lang="ru-RU" sz="2400" b="1" dirty="0" smtClean="0">
                <a:solidFill>
                  <a:srgbClr val="FF0000"/>
                </a:solidFill>
              </a:rPr>
              <a:t>14</a:t>
            </a:r>
            <a:r>
              <a:rPr lang="ru-RU" sz="2400" dirty="0" smtClean="0">
                <a:solidFill>
                  <a:schemeClr val="bg1"/>
                </a:solidFill>
              </a:rPr>
              <a:t> обучающихся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10077225"/>
              </p:ext>
            </p:extLst>
          </p:nvPr>
        </p:nvGraphicFramePr>
        <p:xfrm>
          <a:off x="42895" y="44624"/>
          <a:ext cx="898620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8864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Миграция населения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Миграция </a:t>
            </a:r>
            <a:r>
              <a:rPr lang="ru-RU" sz="2400" dirty="0">
                <a:solidFill>
                  <a:schemeClr val="bg1"/>
                </a:solidFill>
              </a:rPr>
              <a:t>населения — это любое территориальное перемещение населения с целью перемены постоянного </a:t>
            </a:r>
            <a:r>
              <a:rPr lang="ru-RU" sz="2400" dirty="0">
                <a:solidFill>
                  <a:srgbClr val="FF0000"/>
                </a:solidFill>
              </a:rPr>
              <a:t>места </a:t>
            </a:r>
            <a:r>
              <a:rPr lang="ru-RU" sz="2400" dirty="0" smtClean="0">
                <a:solidFill>
                  <a:srgbClr val="FF0000"/>
                </a:solidFill>
              </a:rPr>
              <a:t>жительства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или </a:t>
            </a:r>
            <a:r>
              <a:rPr lang="ru-RU" sz="2400" dirty="0">
                <a:solidFill>
                  <a:schemeClr val="bg1"/>
                </a:solidFill>
              </a:rPr>
              <a:t>временного пребывания на территории для осуществления учёбы или трудовой деятельности. </a:t>
            </a:r>
            <a:r>
              <a:rPr lang="ru-RU" sz="20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6" name="AutoShape 2" descr="https://m.io.ua/img_aa/medium/0555/59/05555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C:\Users\Dimon\Documents\055559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" y="2060848"/>
            <a:ext cx="76200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5" descr="https://library.neura.edu.au/wp-content/uploads/migrant-populations/Migration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 descr="C:\Users\Dimon\Documents\Migr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224"/>
            <a:ext cx="9180512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725144"/>
            <a:ext cx="9144000" cy="2132856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Вывод</a:t>
            </a:r>
            <a:r>
              <a:rPr lang="ru-RU" sz="2400" dirty="0" smtClean="0">
                <a:solidFill>
                  <a:schemeClr val="bg1"/>
                </a:solidFill>
              </a:rPr>
              <a:t>: Число </a:t>
            </a:r>
            <a:r>
              <a:rPr lang="ru-RU" sz="2400" dirty="0">
                <a:solidFill>
                  <a:schemeClr val="bg1"/>
                </a:solidFill>
              </a:rPr>
              <a:t>прибывших  </a:t>
            </a:r>
            <a:r>
              <a:rPr lang="ru-RU" sz="2400" dirty="0" smtClean="0">
                <a:solidFill>
                  <a:schemeClr val="bg1"/>
                </a:solidFill>
              </a:rPr>
              <a:t>и </a:t>
            </a:r>
            <a:r>
              <a:rPr lang="ru-RU" sz="2400" dirty="0">
                <a:solidFill>
                  <a:schemeClr val="bg1"/>
                </a:solidFill>
              </a:rPr>
              <a:t>выбывших людей  на территории города в течении пяти лет </a:t>
            </a:r>
            <a:r>
              <a:rPr lang="ru-RU" sz="2400" dirty="0" smtClean="0">
                <a:solidFill>
                  <a:schemeClr val="bg1"/>
                </a:solidFill>
              </a:rPr>
              <a:t>изменялось, исходя </a:t>
            </a:r>
            <a:r>
              <a:rPr lang="ru-RU" sz="2400" dirty="0">
                <a:solidFill>
                  <a:schemeClr val="bg1"/>
                </a:solidFill>
              </a:rPr>
              <a:t>из данных </a:t>
            </a:r>
            <a:r>
              <a:rPr lang="ru-RU" sz="2400" dirty="0" smtClean="0">
                <a:solidFill>
                  <a:schemeClr val="bg1"/>
                </a:solidFill>
              </a:rPr>
              <a:t>таблицы, </a:t>
            </a:r>
            <a:r>
              <a:rPr lang="ru-RU" sz="2400" dirty="0">
                <a:solidFill>
                  <a:schemeClr val="bg1"/>
                </a:solidFill>
              </a:rPr>
              <a:t>число выбывших превышает на </a:t>
            </a:r>
            <a:r>
              <a:rPr lang="ru-RU" sz="2400" dirty="0" smtClean="0">
                <a:solidFill>
                  <a:schemeClr val="bg1"/>
                </a:solidFill>
              </a:rPr>
              <a:t>551 человек </a:t>
            </a:r>
            <a:r>
              <a:rPr lang="ru-RU" sz="2400" dirty="0">
                <a:solidFill>
                  <a:schemeClr val="bg1"/>
                </a:solidFill>
              </a:rPr>
              <a:t>над числом </a:t>
            </a:r>
            <a:r>
              <a:rPr lang="ru-RU" sz="2400" dirty="0" smtClean="0">
                <a:solidFill>
                  <a:schemeClr val="bg1"/>
                </a:solidFill>
              </a:rPr>
              <a:t>прибывших.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900163"/>
              </p:ext>
            </p:extLst>
          </p:nvPr>
        </p:nvGraphicFramePr>
        <p:xfrm>
          <a:off x="683568" y="836711"/>
          <a:ext cx="8136904" cy="32783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70337"/>
                <a:gridCol w="2272583"/>
                <a:gridCol w="1393984"/>
              </a:tblGrid>
              <a:tr h="544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Года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</a:rPr>
                        <a:t>Прибыло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</a:rPr>
                        <a:t>Выбыло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2014год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</a:rPr>
                        <a:t>638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</a:rPr>
                        <a:t>790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2015год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</a:rPr>
                        <a:t>858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</a:rPr>
                        <a:t>862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2016год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</a:rPr>
                        <a:t>692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</a:rPr>
                        <a:t>816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2017год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</a:rPr>
                        <a:t>717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</a:rPr>
                        <a:t>825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2018год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</a:rPr>
                        <a:t>679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</a:rPr>
                        <a:t>845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solidFill>
                            <a:srgbClr val="FF0000"/>
                          </a:solidFill>
                          <a:effectLst/>
                        </a:rPr>
                        <a:t>Итог за 5 лет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solidFill>
                            <a:srgbClr val="FF0000"/>
                          </a:solidFill>
                          <a:effectLst/>
                        </a:rPr>
                        <a:t>3584</a:t>
                      </a:r>
                      <a:endParaRPr lang="ru-RU" sz="11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solidFill>
                            <a:srgbClr val="FF0000"/>
                          </a:solidFill>
                          <a:effectLst/>
                        </a:rPr>
                        <a:t>4138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99592" y="5968157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899592" y="-46647"/>
            <a:ext cx="69847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Миграционные показатели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Райчихинска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160339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Рождаемость – один из главных компонентов воспроизводства населения. </a:t>
            </a:r>
          </a:p>
        </p:txBody>
      </p:sp>
      <p:sp>
        <p:nvSpPr>
          <p:cNvPr id="6" name="AutoShape 2" descr="https://rd3-ufa.ru/assets/photo/doc/news/2016-11-28/DSC_00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099" name="Picture 3" descr="C:\Users\Dimon\Documents\DSC_00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4527"/>
            <a:ext cx="399593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95936" y="1628800"/>
            <a:ext cx="51480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Рождаемость–</a:t>
            </a:r>
            <a:r>
              <a:rPr lang="ru-RU" sz="2400" dirty="0" smtClean="0">
                <a:solidFill>
                  <a:schemeClr val="bg1"/>
                </a:solidFill>
              </a:rPr>
              <a:t>демографический термин</a:t>
            </a:r>
            <a:r>
              <a:rPr lang="ru-RU" sz="2400" dirty="0">
                <a:solidFill>
                  <a:schemeClr val="bg1"/>
                </a:solidFill>
              </a:rPr>
              <a:t>, определяется как отношение количества </a:t>
            </a:r>
            <a:r>
              <a:rPr lang="ru-RU" sz="2400" dirty="0" smtClean="0">
                <a:solidFill>
                  <a:schemeClr val="bg1"/>
                </a:solidFill>
              </a:rPr>
              <a:t>рождений за </a:t>
            </a:r>
            <a:r>
              <a:rPr lang="ru-RU" sz="2400" dirty="0">
                <a:solidFill>
                  <a:schemeClr val="bg1"/>
                </a:solidFill>
              </a:rPr>
              <a:t>определённый период на 1000 жителей. </a:t>
            </a:r>
            <a:r>
              <a:rPr lang="ru-RU" sz="2400" dirty="0" smtClean="0">
                <a:solidFill>
                  <a:schemeClr val="bg1"/>
                </a:solidFill>
              </a:rPr>
              <a:t>На </a:t>
            </a:r>
            <a:r>
              <a:rPr lang="ru-RU" sz="2400" b="1" dirty="0">
                <a:solidFill>
                  <a:srgbClr val="FF0000"/>
                </a:solidFill>
              </a:rPr>
              <a:t>1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февраля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2019</a:t>
            </a:r>
            <a:r>
              <a:rPr lang="ru-RU" sz="2400" dirty="0">
                <a:solidFill>
                  <a:schemeClr val="bg1"/>
                </a:solidFill>
              </a:rPr>
              <a:t> года в России родилось </a:t>
            </a:r>
            <a:r>
              <a:rPr lang="ru-RU" sz="2400" b="1" dirty="0">
                <a:solidFill>
                  <a:srgbClr val="FF0000"/>
                </a:solidFill>
              </a:rPr>
              <a:t>8488</a:t>
            </a:r>
            <a:r>
              <a:rPr lang="ru-RU" sz="2400" dirty="0">
                <a:solidFill>
                  <a:schemeClr val="bg1"/>
                </a:solidFill>
              </a:rPr>
              <a:t> детей.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В Амурской </a:t>
            </a:r>
            <a:r>
              <a:rPr lang="ru-RU" sz="2400" dirty="0">
                <a:solidFill>
                  <a:schemeClr val="bg1"/>
                </a:solidFill>
              </a:rPr>
              <a:t>области</a:t>
            </a:r>
            <a:r>
              <a:rPr lang="ru-RU" sz="2400" b="1" dirty="0">
                <a:solidFill>
                  <a:srgbClr val="FF0000"/>
                </a:solidFill>
              </a:rPr>
              <a:t> 143 </a:t>
            </a:r>
            <a:r>
              <a:rPr lang="ru-RU" sz="2400" dirty="0">
                <a:solidFill>
                  <a:schemeClr val="bg1"/>
                </a:solidFill>
              </a:rPr>
              <a:t>ребенка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>
                <a:solidFill>
                  <a:schemeClr val="bg1"/>
                </a:solidFill>
              </a:rPr>
              <a:t>В </a:t>
            </a:r>
            <a:r>
              <a:rPr lang="ru-RU" sz="2400" dirty="0" smtClean="0">
                <a:solidFill>
                  <a:schemeClr val="bg1"/>
                </a:solidFill>
              </a:rPr>
              <a:t>городе Райчихинск </a:t>
            </a:r>
            <a:r>
              <a:rPr lang="ru-RU" sz="2400" dirty="0" smtClean="0">
                <a:solidFill>
                  <a:schemeClr val="bg1"/>
                </a:solidFill>
              </a:rPr>
              <a:t>зарегистрировано </a:t>
            </a:r>
            <a:r>
              <a:rPr lang="ru-RU" sz="2400" b="1" dirty="0" smtClean="0">
                <a:solidFill>
                  <a:srgbClr val="FF0000"/>
                </a:solidFill>
              </a:rPr>
              <a:t>11</a:t>
            </a:r>
            <a:r>
              <a:rPr lang="ru-RU" sz="2400" dirty="0" smtClean="0">
                <a:solidFill>
                  <a:schemeClr val="bg1"/>
                </a:solidFill>
              </a:rPr>
              <a:t> новорожденных детей.</a:t>
            </a:r>
          </a:p>
          <a:p>
            <a:pPr algn="just"/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06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212976"/>
            <a:ext cx="8892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3717032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Вывод</a:t>
            </a:r>
            <a:r>
              <a:rPr lang="ru-RU" sz="2400" b="1" dirty="0">
                <a:solidFill>
                  <a:srgbClr val="FF0000"/>
                </a:solidFill>
              </a:rPr>
              <a:t>:</a:t>
            </a:r>
          </a:p>
          <a:p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В </a:t>
            </a:r>
            <a:r>
              <a:rPr lang="ru-RU" sz="2400" dirty="0">
                <a:solidFill>
                  <a:schemeClr val="bg1"/>
                </a:solidFill>
              </a:rPr>
              <a:t>период с 2014г по 2018 год рождаемость в городе Райчихинске сократилась на  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1,3</a:t>
            </a:r>
            <a:r>
              <a:rPr lang="ru-RU" sz="2400" dirty="0" smtClean="0">
                <a:solidFill>
                  <a:schemeClr val="bg1"/>
                </a:solidFill>
              </a:rPr>
              <a:t>% </a:t>
            </a:r>
            <a:r>
              <a:rPr lang="ru-RU" sz="2400" dirty="0">
                <a:solidFill>
                  <a:schemeClr val="bg1"/>
                </a:solidFill>
              </a:rPr>
              <a:t>это на 30 новорожденных </a:t>
            </a:r>
            <a:r>
              <a:rPr lang="ru-RU" sz="2400" dirty="0" smtClean="0">
                <a:solidFill>
                  <a:schemeClr val="bg1"/>
                </a:solidFill>
              </a:rPr>
              <a:t>меньше за пять лет.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16829502"/>
              </p:ext>
            </p:extLst>
          </p:nvPr>
        </p:nvGraphicFramePr>
        <p:xfrm>
          <a:off x="179512" y="476672"/>
          <a:ext cx="8964488" cy="3890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810</TotalTime>
  <Words>534</Words>
  <Application>Microsoft Office PowerPoint</Application>
  <PresentationFormat>Экран (4:3)</PresentationFormat>
  <Paragraphs>263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автономное учреждение детский сад №2 городского округа города Райчихинска</dc:title>
  <dc:creator>Dimon</dc:creator>
  <cp:lastModifiedBy>Дима</cp:lastModifiedBy>
  <cp:revision>66</cp:revision>
  <dcterms:modified xsi:type="dcterms:W3CDTF">2019-03-10T00:47:57Z</dcterms:modified>
</cp:coreProperties>
</file>