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</p:sldMasterIdLst>
  <p:notesMasterIdLst>
    <p:notesMasterId r:id="rId13"/>
  </p:notesMasterIdLst>
  <p:sldIdLst>
    <p:sldId id="256" r:id="rId2"/>
    <p:sldId id="268" r:id="rId3"/>
    <p:sldId id="257" r:id="rId4"/>
    <p:sldId id="258" r:id="rId5"/>
    <p:sldId id="259" r:id="rId6"/>
    <p:sldId id="270" r:id="rId7"/>
    <p:sldId id="260" r:id="rId8"/>
    <p:sldId id="272" r:id="rId9"/>
    <p:sldId id="262" r:id="rId10"/>
    <p:sldId id="265" r:id="rId11"/>
    <p:sldId id="273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0700A34-5DEF-4311-ADA6-FC416173E99F}">
  <a:tblStyle styleId="{10700A34-5DEF-4311-ADA6-FC416173E99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43" autoAdjust="0"/>
  </p:normalViewPr>
  <p:slideViewPr>
    <p:cSldViewPr snapToGrid="0"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74497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/>
          </a:solidFill>
          <a:ln w="57150" cap="flat" cmpd="sng">
            <a:solidFill>
              <a:srgbClr val="17513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75131"/>
              </a:buClr>
              <a:buSzPct val="25000"/>
              <a:buFont typeface="Calibri"/>
              <a:buNone/>
            </a:pPr>
            <a:r>
              <a:rPr lang="en-US" sz="4400" b="1" i="1" u="none" strike="noStrike" cap="none" dirty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Oscar Wilde </a:t>
            </a:r>
            <a:br>
              <a:rPr lang="en-US" sz="4400" b="1" i="1" u="none" strike="noStrike" cap="none" dirty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1" u="none" strike="noStrike" cap="none" dirty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“The devoted friend”</a:t>
            </a:r>
            <a:br>
              <a:rPr lang="en-US" sz="4400" b="1" i="1" u="none" strike="noStrike" cap="none" dirty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6516216" y="5949280"/>
            <a:ext cx="2627783" cy="9087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1800" b="0" i="0" u="none" strike="noStrike" cap="none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8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792" y="2765863"/>
            <a:ext cx="6410315" cy="3294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362" y="-91544"/>
            <a:ext cx="9266723" cy="1554615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-1" y="162569"/>
            <a:ext cx="9144000" cy="836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Diccussing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Friendship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Agree or disagree with the ideas about friendship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sz="quarter" idx="1"/>
          </p:nvPr>
        </p:nvSpPr>
        <p:spPr>
          <a:xfrm>
            <a:off x="0" y="1419548"/>
            <a:ext cx="9144000" cy="5438452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38100" cap="flat" cmpd="sng">
            <a:solidFill>
              <a:srgbClr val="17513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75131"/>
              </a:buClr>
              <a:buSzPct val="100000"/>
              <a:buNone/>
            </a:pPr>
            <a:r>
              <a:rPr lang="en-US" sz="2400" b="1" i="0" u="none" strike="noStrike" cap="none" dirty="0" smtClean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400" b="1" i="0" u="none" strike="noStrike" cap="none" dirty="0">
              <a:solidFill>
                <a:srgbClr val="1751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107504" y="1419548"/>
            <a:ext cx="8895833" cy="23083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4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 friends should have everything in common” </a:t>
            </a:r>
            <a:endParaRPr lang="en-US" sz="24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“When people are in trouble, they should be left alone,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not be bothered by visitors.” </a:t>
            </a:r>
            <a:endParaRPr lang="en-US" sz="24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4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ct val="25000"/>
            </a:pP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Flour is one thing, and friendship is another, and they shouldn’t be confused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  <a:p>
            <a:pPr lvl="0">
              <a:buSzPct val="25000"/>
            </a:pP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“Lots of people act well, but very few people talk well, which shows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talking is much the more difficult thing of the two, and much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finer thing also.”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dirty="0" smtClean="0"/>
              <a:t>                        </a:t>
            </a:r>
            <a:r>
              <a:rPr lang="en-US" dirty="0" err="1" smtClean="0"/>
              <a:t>Hometask</a:t>
            </a:r>
            <a:endParaRPr lang="en-US" dirty="0" smtClean="0"/>
          </a:p>
          <a:p>
            <a:pPr marL="203200" indent="0">
              <a:buNone/>
            </a:pPr>
            <a:r>
              <a:rPr lang="en-US" dirty="0" smtClean="0"/>
              <a:t>Learn </a:t>
            </a:r>
            <a:r>
              <a:rPr lang="en-US" smtClean="0"/>
              <a:t>new words, ex-8 b or ex-9 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99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9"/>
          <p:cNvSpPr txBox="1">
            <a:spLocks/>
          </p:cNvSpPr>
          <p:nvPr/>
        </p:nvSpPr>
        <p:spPr>
          <a:xfrm>
            <a:off x="30878" y="846138"/>
            <a:ext cx="9113121" cy="6011862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38100" cap="flat" cmpd="sng">
            <a:solidFill>
              <a:srgbClr val="17513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>
              <a:spcBef>
                <a:spcPts val="0"/>
              </a:spcBef>
              <a:buClr>
                <a:srgbClr val="175131"/>
              </a:buClr>
            </a:pPr>
            <a:endParaRPr lang="en-US" sz="2400" b="1" dirty="0" smtClean="0">
              <a:solidFill>
                <a:srgbClr val="175131"/>
              </a:solidFill>
            </a:endParaRPr>
          </a:p>
          <a:p>
            <a:pPr indent="-342900">
              <a:spcBef>
                <a:spcPts val="0"/>
              </a:spcBef>
              <a:buClr>
                <a:srgbClr val="175131"/>
              </a:buClr>
            </a:pPr>
            <a:endParaRPr lang="en-US" sz="2400" b="1" dirty="0">
              <a:solidFill>
                <a:srgbClr val="175131"/>
              </a:solidFill>
            </a:endParaRPr>
          </a:p>
          <a:p>
            <a:pPr indent="-342900">
              <a:spcBef>
                <a:spcPts val="0"/>
              </a:spcBef>
              <a:buClr>
                <a:srgbClr val="175131"/>
              </a:buClr>
            </a:pPr>
            <a:r>
              <a:rPr lang="en-US" sz="2400" b="1" dirty="0" smtClean="0">
                <a:solidFill>
                  <a:srgbClr val="175131"/>
                </a:solidFill>
              </a:rPr>
              <a:t>Warming up : answering questions</a:t>
            </a:r>
          </a:p>
          <a:p>
            <a:pPr indent="-342900">
              <a:spcBef>
                <a:spcPts val="0"/>
              </a:spcBef>
              <a:buClr>
                <a:srgbClr val="175131"/>
              </a:buClr>
            </a:pPr>
            <a:r>
              <a:rPr lang="en-US" sz="2400" b="1" dirty="0" smtClean="0">
                <a:solidFill>
                  <a:srgbClr val="175131"/>
                </a:solidFill>
              </a:rPr>
              <a:t>Listening:    </a:t>
            </a:r>
            <a:r>
              <a:rPr lang="en-US" sz="2400" b="1" dirty="0" err="1" smtClean="0">
                <a:solidFill>
                  <a:srgbClr val="175131"/>
                </a:solidFill>
              </a:rPr>
              <a:t>O.Wild’s</a:t>
            </a:r>
            <a:r>
              <a:rPr lang="en-US" sz="2400" b="1" dirty="0" smtClean="0">
                <a:solidFill>
                  <a:srgbClr val="175131"/>
                </a:solidFill>
              </a:rPr>
              <a:t> biography (asking questions)</a:t>
            </a:r>
          </a:p>
          <a:p>
            <a:pPr marL="0" indent="0">
              <a:spcBef>
                <a:spcPts val="0"/>
              </a:spcBef>
              <a:buClr>
                <a:srgbClr val="175131"/>
              </a:buClr>
              <a:buNone/>
            </a:pPr>
            <a:r>
              <a:rPr lang="en-US" sz="2400" b="1" dirty="0">
                <a:solidFill>
                  <a:srgbClr val="175131"/>
                </a:solidFill>
              </a:rPr>
              <a:t>	</a:t>
            </a:r>
            <a:r>
              <a:rPr lang="en-US" sz="2400" b="1" dirty="0" smtClean="0">
                <a:solidFill>
                  <a:srgbClr val="175131"/>
                </a:solidFill>
              </a:rPr>
              <a:t>	the beginning of the story (answering questions)</a:t>
            </a:r>
          </a:p>
          <a:p>
            <a:pPr indent="-342900">
              <a:spcBef>
                <a:spcPts val="0"/>
              </a:spcBef>
              <a:buClr>
                <a:srgbClr val="175131"/>
              </a:buClr>
            </a:pPr>
            <a:r>
              <a:rPr lang="en-US" sz="2400" b="1" dirty="0" smtClean="0">
                <a:solidFill>
                  <a:srgbClr val="175131"/>
                </a:solidFill>
              </a:rPr>
              <a:t>Reading </a:t>
            </a:r>
            <a:r>
              <a:rPr lang="en-US" sz="2400" b="1" dirty="0" err="1" smtClean="0">
                <a:solidFill>
                  <a:srgbClr val="175131"/>
                </a:solidFill>
              </a:rPr>
              <a:t>Comperhention</a:t>
            </a:r>
            <a:r>
              <a:rPr lang="en-US" sz="2400" b="1" dirty="0" smtClean="0">
                <a:solidFill>
                  <a:srgbClr val="175131"/>
                </a:solidFill>
              </a:rPr>
              <a:t>:  True/False test</a:t>
            </a:r>
          </a:p>
          <a:p>
            <a:pPr marL="0" indent="0">
              <a:spcBef>
                <a:spcPts val="0"/>
              </a:spcBef>
              <a:buClr>
                <a:srgbClr val="175131"/>
              </a:buClr>
              <a:buNone/>
            </a:pPr>
            <a:r>
              <a:rPr lang="en-US" sz="2400" b="1" dirty="0" smtClean="0">
                <a:solidFill>
                  <a:srgbClr val="175131"/>
                </a:solidFill>
              </a:rPr>
              <a:t>				Say who…- test</a:t>
            </a:r>
            <a:endParaRPr lang="ru-RU" sz="2400" b="1" dirty="0" smtClean="0">
              <a:solidFill>
                <a:srgbClr val="175131"/>
              </a:solidFill>
            </a:endParaRPr>
          </a:p>
          <a:p>
            <a:pPr marL="0" indent="0">
              <a:spcBef>
                <a:spcPts val="0"/>
              </a:spcBef>
              <a:buClr>
                <a:srgbClr val="175131"/>
              </a:buClr>
              <a:buNone/>
            </a:pPr>
            <a:endParaRPr lang="en-US" sz="1200" b="1" dirty="0" smtClean="0">
              <a:solidFill>
                <a:srgbClr val="175131"/>
              </a:solidFill>
            </a:endParaRPr>
          </a:p>
          <a:p>
            <a:pPr indent="-342900">
              <a:spcBef>
                <a:spcPts val="0"/>
              </a:spcBef>
              <a:buClr>
                <a:srgbClr val="175131"/>
              </a:buClr>
            </a:pPr>
            <a:r>
              <a:rPr lang="en-US" sz="2400" b="1" dirty="0" smtClean="0">
                <a:solidFill>
                  <a:srgbClr val="175131"/>
                </a:solidFill>
              </a:rPr>
              <a:t>Speaking:    retelling the text,</a:t>
            </a:r>
          </a:p>
          <a:p>
            <a:pPr marL="0" indent="0">
              <a:spcBef>
                <a:spcPts val="0"/>
              </a:spcBef>
              <a:buClr>
                <a:srgbClr val="175131"/>
              </a:buClr>
              <a:buNone/>
            </a:pPr>
            <a:r>
              <a:rPr lang="en-US" sz="2400" b="1" dirty="0" smtClean="0">
                <a:solidFill>
                  <a:srgbClr val="175131"/>
                </a:solidFill>
              </a:rPr>
              <a:t>		 </a:t>
            </a:r>
            <a:r>
              <a:rPr lang="en-US" sz="2400" b="1" dirty="0">
                <a:solidFill>
                  <a:srgbClr val="175131"/>
                </a:solidFill>
              </a:rPr>
              <a:t>d</a:t>
            </a:r>
            <a:r>
              <a:rPr lang="en-US" sz="2400" b="1" dirty="0" smtClean="0">
                <a:solidFill>
                  <a:srgbClr val="175131"/>
                </a:solidFill>
              </a:rPr>
              <a:t>iscussing friendship,</a:t>
            </a:r>
            <a:endParaRPr lang="en-US" sz="1600" b="1" dirty="0" smtClean="0">
              <a:solidFill>
                <a:srgbClr val="175131"/>
              </a:solidFill>
            </a:endParaRPr>
          </a:p>
          <a:p>
            <a:pPr marL="0" indent="0">
              <a:spcBef>
                <a:spcPts val="0"/>
              </a:spcBef>
              <a:buClr>
                <a:srgbClr val="175131"/>
              </a:buClr>
              <a:buNone/>
            </a:pPr>
            <a:r>
              <a:rPr lang="en-US" sz="2400" b="1" dirty="0">
                <a:solidFill>
                  <a:srgbClr val="175131"/>
                </a:solidFill>
              </a:rPr>
              <a:t>	</a:t>
            </a:r>
            <a:r>
              <a:rPr lang="en-US" sz="2400" b="1" dirty="0" smtClean="0">
                <a:solidFill>
                  <a:srgbClr val="175131"/>
                </a:solidFill>
              </a:rPr>
              <a:t>	  reading quotations</a:t>
            </a:r>
            <a:endParaRPr lang="en-US" sz="2400" b="1" dirty="0">
              <a:solidFill>
                <a:srgbClr val="175131"/>
              </a:solidFill>
            </a:endParaRPr>
          </a:p>
        </p:txBody>
      </p:sp>
      <p:sp>
        <p:nvSpPr>
          <p:cNvPr id="7" name="Shape 98"/>
          <p:cNvSpPr txBox="1">
            <a:spLocks/>
          </p:cNvSpPr>
          <p:nvPr/>
        </p:nvSpPr>
        <p:spPr>
          <a:xfrm>
            <a:off x="30879" y="9426"/>
            <a:ext cx="9144000" cy="836711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38100" cap="flat" cmpd="sng">
            <a:solidFill>
              <a:srgbClr val="17513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buClr>
                <a:srgbClr val="175131"/>
              </a:buClr>
              <a:buSzPct val="25000"/>
            </a:pPr>
            <a:r>
              <a:rPr lang="en-US" sz="2400" b="1" dirty="0" smtClean="0">
                <a:solidFill>
                  <a:srgbClr val="175131"/>
                </a:solidFill>
              </a:rPr>
              <a:t>Objectives</a:t>
            </a:r>
            <a:endParaRPr lang="en-US" sz="2400" b="1" dirty="0">
              <a:solidFill>
                <a:srgbClr val="175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6711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38100" cap="flat" cmpd="sng">
            <a:solidFill>
              <a:srgbClr val="17513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75131"/>
              </a:buClr>
              <a:buSzPct val="25000"/>
              <a:buFont typeface="Calibri"/>
              <a:buNone/>
            </a:pPr>
            <a:r>
              <a:rPr lang="en-US" sz="2400" b="1" i="0" u="none" strike="noStrike" cap="none" dirty="0" smtClean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Warming up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sz="quarter" idx="1"/>
          </p:nvPr>
        </p:nvSpPr>
        <p:spPr>
          <a:xfrm>
            <a:off x="0" y="836712"/>
            <a:ext cx="9144000" cy="6021288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38100" cap="flat" cmpd="sng">
            <a:solidFill>
              <a:srgbClr val="17513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1D1B10"/>
              </a:buClr>
              <a:buSzPct val="100000"/>
              <a:buNone/>
            </a:pPr>
            <a:endParaRPr lang="en-US" sz="2400" b="1" i="0" u="none" strike="noStrike" cap="none" dirty="0">
              <a:solidFill>
                <a:srgbClr val="1D1B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175131"/>
              </a:buClr>
              <a:buSzPct val="100000"/>
              <a:buFont typeface="Arial"/>
              <a:buChar char="-"/>
            </a:pPr>
            <a:r>
              <a:rPr lang="en-US" sz="2400" b="1" i="0" u="none" strike="noStrike" cap="none" dirty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Do you have many friends?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175131"/>
              </a:buClr>
              <a:buSzPct val="100000"/>
              <a:buFont typeface="Arial"/>
              <a:buChar char="-"/>
            </a:pPr>
            <a:r>
              <a:rPr lang="en-US" sz="2400" b="1" i="0" u="none" strike="noStrike" cap="none" dirty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How do you get on with them?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175131"/>
              </a:buClr>
              <a:buSzPct val="100000"/>
              <a:buFont typeface="Arial"/>
              <a:buChar char="-"/>
            </a:pPr>
            <a:r>
              <a:rPr lang="en-US" sz="2400" b="1" i="0" u="none" strike="noStrike" cap="none" dirty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Who is your best friend?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175131"/>
              </a:buClr>
              <a:buSzPct val="100000"/>
              <a:buFont typeface="Arial"/>
              <a:buChar char="-"/>
            </a:pPr>
            <a:r>
              <a:rPr lang="en-US" sz="2400" b="1" i="0" u="none" strike="noStrike" cap="none" dirty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Do you have common interests?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175131"/>
              </a:buClr>
              <a:buSzPct val="100000"/>
              <a:buFont typeface="Arial"/>
              <a:buChar char="-"/>
            </a:pPr>
            <a:r>
              <a:rPr lang="en-US" sz="2400" b="1" i="0" u="none" strike="noStrike" cap="none" dirty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Do you often argue?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175131"/>
              </a:buClr>
              <a:buSzPct val="100000"/>
              <a:buFont typeface="Arial"/>
              <a:buChar char="-"/>
            </a:pPr>
            <a:r>
              <a:rPr lang="en-US" sz="2400" b="1" i="0" u="none" strike="noStrike" cap="none" dirty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Does your friend help you if you are in need? And what about you? 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175131"/>
              </a:buClr>
              <a:buSzPct val="100000"/>
              <a:buFont typeface="Arial"/>
              <a:buChar char="-"/>
            </a:pPr>
            <a:r>
              <a:rPr lang="en-US" sz="2400" b="1" i="0" u="none" strike="noStrike" cap="none" dirty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Are you really good friends? 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087" y="980728"/>
            <a:ext cx="3577137" cy="2678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6711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38100" cap="flat" cmpd="sng">
            <a:solidFill>
              <a:srgbClr val="17513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75131"/>
              </a:buClr>
              <a:buSzPct val="25000"/>
              <a:buFont typeface="Calibri"/>
              <a:buNone/>
            </a:pPr>
            <a:r>
              <a:rPr lang="en-US" sz="2400" b="1" i="0" u="none" strike="noStrike" cap="none" dirty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Do you know the books </a:t>
            </a:r>
            <a:r>
              <a:rPr lang="en-US" sz="2400" b="1" dirty="0" smtClean="0">
                <a:solidFill>
                  <a:srgbClr val="175131"/>
                </a:solidFill>
              </a:rPr>
              <a:t>by </a:t>
            </a:r>
            <a:r>
              <a:rPr lang="en-US" sz="2400" b="1" i="0" u="none" strike="noStrike" cap="none" dirty="0" smtClean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400" b="1" i="0" u="none" strike="noStrike" cap="none" dirty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. Wilde?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sz="quarter" idx="1"/>
          </p:nvPr>
        </p:nvSpPr>
        <p:spPr>
          <a:xfrm>
            <a:off x="0" y="836712"/>
            <a:ext cx="9144000" cy="6021288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38100" cap="flat" cmpd="sng">
            <a:solidFill>
              <a:srgbClr val="17513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175131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Have you read any of these books? 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18" y="1340767"/>
            <a:ext cx="1798385" cy="25815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lt2"/>
            </a:outerShdw>
          </a:effectLst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7783" y="1363625"/>
            <a:ext cx="1516936" cy="25807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lt2"/>
            </a:outerShdw>
          </a:effectLst>
        </p:spPr>
      </p:pic>
      <p:pic>
        <p:nvPicPr>
          <p:cNvPr id="102" name="Shape 102"/>
          <p:cNvPicPr preferRelativeResize="0"/>
          <p:nvPr/>
        </p:nvPicPr>
        <p:blipFill rotWithShape="1">
          <a:blip r:embed="rId5">
            <a:alphaModFix/>
          </a:blip>
          <a:srcRect l="9389" t="6949" r="10388" b="2622"/>
          <a:stretch/>
        </p:blipFill>
        <p:spPr>
          <a:xfrm>
            <a:off x="4788023" y="1363625"/>
            <a:ext cx="1676899" cy="25142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lt2"/>
            </a:outerShdw>
          </a:effectLst>
        </p:spPr>
      </p:pic>
      <p:pic>
        <p:nvPicPr>
          <p:cNvPr id="103" name="Shape 10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92279" y="1363624"/>
            <a:ext cx="1715841" cy="25157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lt2"/>
            </a:outerShdw>
          </a:effectLst>
        </p:spPr>
      </p:pic>
      <p:pic>
        <p:nvPicPr>
          <p:cNvPr id="104" name="Shape 104"/>
          <p:cNvPicPr preferRelativeResize="0"/>
          <p:nvPr/>
        </p:nvPicPr>
        <p:blipFill rotWithShape="1">
          <a:blip r:embed="rId7">
            <a:alphaModFix/>
          </a:blip>
          <a:srcRect b="6651"/>
          <a:stretch/>
        </p:blipFill>
        <p:spPr>
          <a:xfrm>
            <a:off x="467543" y="4087073"/>
            <a:ext cx="1797800" cy="27105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lt2"/>
            </a:outerShdw>
          </a:effectLst>
        </p:spPr>
      </p:pic>
      <p:pic>
        <p:nvPicPr>
          <p:cNvPr id="105" name="Shape 10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96606" y="4013520"/>
            <a:ext cx="1614676" cy="2710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lt2"/>
            </a:outerShdw>
          </a:effectLst>
        </p:spPr>
      </p:pic>
      <p:pic>
        <p:nvPicPr>
          <p:cNvPr id="106" name="Shape 10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63887" y="4055291"/>
            <a:ext cx="2100002" cy="27359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lt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6711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38100" cap="flat" cmpd="sng">
            <a:solidFill>
              <a:srgbClr val="17513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75131"/>
              </a:buClr>
              <a:buSzPct val="25000"/>
              <a:buFont typeface="Calibri"/>
              <a:buNone/>
            </a:pPr>
            <a:r>
              <a:rPr lang="en-US" sz="2400" b="1" dirty="0" smtClean="0">
                <a:solidFill>
                  <a:srgbClr val="175131"/>
                </a:solidFill>
              </a:rPr>
              <a:t>Listening</a:t>
            </a:r>
            <a:r>
              <a:rPr lang="en-US" sz="2400" b="1" i="0" u="none" strike="noStrike" cap="none" dirty="0" smtClean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400" b="1" i="0" u="none" strike="noStrike" cap="none" dirty="0">
              <a:solidFill>
                <a:srgbClr val="1751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sz="quarter" idx="1"/>
          </p:nvPr>
        </p:nvSpPr>
        <p:spPr>
          <a:xfrm>
            <a:off x="0" y="836712"/>
            <a:ext cx="9144000" cy="6021288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38100" cap="flat" cmpd="sng">
            <a:solidFill>
              <a:srgbClr val="17513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75131"/>
              </a:buClr>
              <a:buSzPct val="100000"/>
              <a:buFont typeface="Noto Sans Symbols"/>
              <a:buChar char="✓"/>
            </a:pPr>
            <a:endParaRPr lang="en-US" sz="2400" b="1" i="0" u="none" strike="noStrike" cap="none" dirty="0" smtClean="0">
              <a:solidFill>
                <a:srgbClr val="1751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75131"/>
              </a:buClr>
              <a:buSzPct val="100000"/>
              <a:buFont typeface="Noto Sans Symbols"/>
              <a:buChar char="✓"/>
            </a:pPr>
            <a:endParaRPr lang="en-US" sz="2400" b="1" dirty="0">
              <a:solidFill>
                <a:srgbClr val="17513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75131"/>
              </a:buClr>
              <a:buSzPct val="100000"/>
              <a:buFont typeface="Noto Sans Symbols"/>
              <a:buChar char="✓"/>
            </a:pPr>
            <a:r>
              <a:rPr lang="en-US" sz="4000" b="1" i="0" u="none" strike="noStrike" cap="none" dirty="0" smtClean="0">
                <a:solidFill>
                  <a:srgbClr val="175131"/>
                </a:solidFill>
                <a:sym typeface="Calibri"/>
              </a:rPr>
              <a:t>Wh</a:t>
            </a:r>
            <a:r>
              <a:rPr lang="en-US" sz="4000" b="1" dirty="0" smtClean="0">
                <a:solidFill>
                  <a:srgbClr val="175131"/>
                </a:solidFill>
              </a:rPr>
              <a:t>o decided to tell the story about the Miller and his friend</a:t>
            </a:r>
            <a:r>
              <a:rPr lang="en-US" sz="4000" b="1" i="0" u="none" strike="noStrike" cap="none" dirty="0" smtClean="0">
                <a:solidFill>
                  <a:srgbClr val="175131"/>
                </a:solidFill>
                <a:sym typeface="Calibri"/>
              </a:rPr>
              <a:t>?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75131"/>
              </a:buClr>
              <a:buSzPct val="100000"/>
              <a:buFont typeface="Noto Sans Symbols"/>
              <a:buChar char="✓"/>
            </a:pPr>
            <a:endParaRPr lang="en-US" sz="4000" b="1" i="0" u="none" strike="noStrike" cap="none" dirty="0">
              <a:solidFill>
                <a:srgbClr val="175131"/>
              </a:solidFill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175131"/>
              </a:buClr>
              <a:buSzPct val="100000"/>
              <a:buFont typeface="Noto Sans Symbols"/>
              <a:buChar char="✓"/>
            </a:pPr>
            <a:r>
              <a:rPr lang="en-US" sz="4000" b="1" i="0" u="none" strike="noStrike" cap="none" dirty="0" smtClean="0">
                <a:solidFill>
                  <a:srgbClr val="175131"/>
                </a:solidFill>
                <a:sym typeface="Calibri"/>
              </a:rPr>
              <a:t>Why did he decide to do it? What made him do it? </a:t>
            </a:r>
            <a:endParaRPr lang="en-US" sz="4000" b="1" i="0" u="none" strike="noStrike" cap="none" dirty="0">
              <a:solidFill>
                <a:srgbClr val="175131"/>
              </a:solidFill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080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0" y="72939"/>
            <a:ext cx="9144000" cy="11430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38100" cap="flat" cmpd="sng">
            <a:solidFill>
              <a:srgbClr val="17513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75131"/>
              </a:buClr>
              <a:buSzPct val="25000"/>
              <a:buFont typeface="Calibri"/>
              <a:buNone/>
            </a:pPr>
            <a:r>
              <a:rPr lang="en-US" sz="2400" b="1" dirty="0" smtClean="0">
                <a:solidFill>
                  <a:srgbClr val="175131"/>
                </a:solidFill>
              </a:rPr>
              <a:t>Reading </a:t>
            </a:r>
            <a:r>
              <a:rPr lang="en-US" sz="2400" b="1" dirty="0" err="1" smtClean="0">
                <a:solidFill>
                  <a:srgbClr val="175131"/>
                </a:solidFill>
              </a:rPr>
              <a:t>Comprehention</a:t>
            </a:r>
            <a:endParaRPr lang="en-US" sz="2400" b="1" i="0" u="none" strike="noStrike" cap="none" dirty="0">
              <a:solidFill>
                <a:srgbClr val="1751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sz="quarter" idx="1"/>
          </p:nvPr>
        </p:nvSpPr>
        <p:spPr>
          <a:xfrm>
            <a:off x="124692" y="1417637"/>
            <a:ext cx="4721342" cy="5440363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38100" cap="flat" cmpd="sng">
            <a:solidFill>
              <a:srgbClr val="17513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  <a:buClr>
                <a:srgbClr val="175131"/>
              </a:buClr>
            </a:pPr>
            <a:r>
              <a:rPr lang="en-US" sz="1400" b="1" dirty="0">
                <a:solidFill>
                  <a:srgbClr val="175131"/>
                </a:solidFill>
              </a:rPr>
              <a:t>1. Oscar Wild was born in Northern Ireland</a:t>
            </a:r>
          </a:p>
          <a:p>
            <a:pPr lvl="0" indent="-342900">
              <a:spcBef>
                <a:spcPts val="0"/>
              </a:spcBef>
              <a:buClr>
                <a:srgbClr val="175131"/>
              </a:buClr>
            </a:pPr>
            <a:endParaRPr lang="en-US" sz="1400" b="1" dirty="0">
              <a:solidFill>
                <a:srgbClr val="175131"/>
              </a:solidFill>
            </a:endParaRPr>
          </a:p>
          <a:p>
            <a:pPr lvl="0" indent="-342900">
              <a:spcBef>
                <a:spcPts val="0"/>
              </a:spcBef>
              <a:buClr>
                <a:srgbClr val="175131"/>
              </a:buClr>
            </a:pPr>
            <a:r>
              <a:rPr lang="en-US" sz="1400" b="1" dirty="0">
                <a:solidFill>
                  <a:srgbClr val="175131"/>
                </a:solidFill>
              </a:rPr>
              <a:t>2. Oscar Wild wrote novels. </a:t>
            </a:r>
          </a:p>
          <a:p>
            <a:pPr lvl="0" indent="-342900">
              <a:spcBef>
                <a:spcPts val="0"/>
              </a:spcBef>
              <a:buClr>
                <a:srgbClr val="175131"/>
              </a:buClr>
            </a:pPr>
            <a:endParaRPr lang="en-US" sz="1400" b="1" dirty="0">
              <a:solidFill>
                <a:srgbClr val="175131"/>
              </a:solidFill>
            </a:endParaRPr>
          </a:p>
          <a:p>
            <a:pPr lvl="0" indent="-342900">
              <a:spcBef>
                <a:spcPts val="0"/>
              </a:spcBef>
              <a:buClr>
                <a:srgbClr val="175131"/>
              </a:buClr>
            </a:pPr>
            <a:r>
              <a:rPr lang="en-US" sz="1400" b="1" dirty="0">
                <a:solidFill>
                  <a:srgbClr val="175131"/>
                </a:solidFill>
              </a:rPr>
              <a:t>3. Little Hans had a great many friends. </a:t>
            </a:r>
          </a:p>
          <a:p>
            <a:pPr lvl="0" indent="-342900">
              <a:spcBef>
                <a:spcPts val="0"/>
              </a:spcBef>
              <a:buClr>
                <a:srgbClr val="175131"/>
              </a:buClr>
            </a:pPr>
            <a:endParaRPr lang="en-US" sz="1400" b="1" dirty="0">
              <a:solidFill>
                <a:srgbClr val="175131"/>
              </a:solidFill>
            </a:endParaRPr>
          </a:p>
          <a:p>
            <a:pPr lvl="0" indent="-342900">
              <a:spcBef>
                <a:spcPts val="0"/>
              </a:spcBef>
              <a:buClr>
                <a:srgbClr val="175131"/>
              </a:buClr>
            </a:pPr>
            <a:r>
              <a:rPr lang="en-US" sz="1400" b="1" dirty="0">
                <a:solidFill>
                  <a:srgbClr val="175131"/>
                </a:solidFill>
              </a:rPr>
              <a:t>4. It wasn’t surprising for </a:t>
            </a:r>
            <a:r>
              <a:rPr lang="en-US" sz="1400" b="1" dirty="0" err="1">
                <a:solidFill>
                  <a:srgbClr val="175131"/>
                </a:solidFill>
              </a:rPr>
              <a:t>n</a:t>
            </a:r>
            <a:r>
              <a:rPr lang="en-US" sz="1400" b="1" dirty="0" err="1" smtClean="0">
                <a:solidFill>
                  <a:srgbClr val="175131"/>
                </a:solidFill>
              </a:rPr>
              <a:t>eighbours</a:t>
            </a:r>
            <a:r>
              <a:rPr lang="en-US" sz="1400" b="1" dirty="0" smtClean="0">
                <a:solidFill>
                  <a:srgbClr val="175131"/>
                </a:solidFill>
              </a:rPr>
              <a:t> </a:t>
            </a:r>
            <a:r>
              <a:rPr lang="en-US" sz="1400" b="1" dirty="0">
                <a:solidFill>
                  <a:srgbClr val="175131"/>
                </a:solidFill>
              </a:rPr>
              <a:t>that the Miller never gave Hans anything in return. </a:t>
            </a:r>
          </a:p>
          <a:p>
            <a:pPr lvl="0" indent="-342900">
              <a:spcBef>
                <a:spcPts val="0"/>
              </a:spcBef>
              <a:buClr>
                <a:srgbClr val="175131"/>
              </a:buClr>
            </a:pPr>
            <a:endParaRPr lang="en-US" sz="1400" b="1" dirty="0">
              <a:solidFill>
                <a:srgbClr val="175131"/>
              </a:solidFill>
            </a:endParaRPr>
          </a:p>
          <a:p>
            <a:pPr lvl="0" indent="-342900">
              <a:spcBef>
                <a:spcPts val="0"/>
              </a:spcBef>
              <a:buClr>
                <a:srgbClr val="175131"/>
              </a:buClr>
            </a:pPr>
            <a:r>
              <a:rPr lang="en-US" sz="1400" b="1" dirty="0">
                <a:solidFill>
                  <a:srgbClr val="175131"/>
                </a:solidFill>
              </a:rPr>
              <a:t>5. In autumn Hans was extremely lonely as the Miller never came to see him. </a:t>
            </a:r>
          </a:p>
          <a:p>
            <a:pPr lvl="0" indent="-342900">
              <a:spcBef>
                <a:spcPts val="0"/>
              </a:spcBef>
              <a:buClr>
                <a:srgbClr val="175131"/>
              </a:buClr>
            </a:pPr>
            <a:endParaRPr lang="en-US" sz="1400" b="1" dirty="0">
              <a:solidFill>
                <a:srgbClr val="175131"/>
              </a:solidFill>
            </a:endParaRPr>
          </a:p>
          <a:p>
            <a:pPr lvl="0" indent="-342900">
              <a:spcBef>
                <a:spcPts val="0"/>
              </a:spcBef>
              <a:buClr>
                <a:srgbClr val="175131"/>
              </a:buClr>
            </a:pPr>
            <a:r>
              <a:rPr lang="en-US" sz="1400" b="1" dirty="0">
                <a:solidFill>
                  <a:srgbClr val="175131"/>
                </a:solidFill>
              </a:rPr>
              <a:t>6. The Miller’s son was eager to help Little Hans. </a:t>
            </a:r>
          </a:p>
          <a:p>
            <a:pPr lvl="0" indent="-342900">
              <a:spcBef>
                <a:spcPts val="0"/>
              </a:spcBef>
              <a:buClr>
                <a:srgbClr val="175131"/>
              </a:buClr>
            </a:pPr>
            <a:endParaRPr lang="en-US" sz="1400" b="1" dirty="0">
              <a:solidFill>
                <a:srgbClr val="175131"/>
              </a:solidFill>
            </a:endParaRPr>
          </a:p>
          <a:p>
            <a:pPr lvl="0" indent="-342900">
              <a:spcBef>
                <a:spcPts val="0"/>
              </a:spcBef>
              <a:buClr>
                <a:srgbClr val="175131"/>
              </a:buClr>
            </a:pPr>
            <a:r>
              <a:rPr lang="en-US" sz="1400" b="1" dirty="0">
                <a:solidFill>
                  <a:srgbClr val="175131"/>
                </a:solidFill>
              </a:rPr>
              <a:t>7. The Miller was proud of his son. </a:t>
            </a:r>
          </a:p>
          <a:p>
            <a:pPr lvl="0" indent="-342900">
              <a:spcBef>
                <a:spcPts val="0"/>
              </a:spcBef>
              <a:buClr>
                <a:srgbClr val="175131"/>
              </a:buClr>
            </a:pPr>
            <a:endParaRPr lang="en-US" sz="1400" b="1" dirty="0">
              <a:solidFill>
                <a:srgbClr val="175131"/>
              </a:solidFill>
            </a:endParaRPr>
          </a:p>
          <a:p>
            <a:pPr lvl="0" indent="-342900">
              <a:spcBef>
                <a:spcPts val="0"/>
              </a:spcBef>
              <a:buClr>
                <a:srgbClr val="175131"/>
              </a:buClr>
            </a:pPr>
            <a:r>
              <a:rPr lang="en-US" sz="1400" b="1" dirty="0">
                <a:solidFill>
                  <a:srgbClr val="175131"/>
                </a:solidFill>
              </a:rPr>
              <a:t>8. According to the miller’s words “envy is the a most terrible thing”</a:t>
            </a:r>
          </a:p>
          <a:p>
            <a:pPr lvl="0" indent="-342900">
              <a:spcBef>
                <a:spcPts val="0"/>
              </a:spcBef>
              <a:buClr>
                <a:srgbClr val="175131"/>
              </a:buClr>
            </a:pPr>
            <a:endParaRPr lang="en-US" sz="1400" b="1" dirty="0">
              <a:solidFill>
                <a:srgbClr val="175131"/>
              </a:solidFill>
            </a:endParaRPr>
          </a:p>
          <a:p>
            <a:pPr lvl="0" indent="-342900">
              <a:spcBef>
                <a:spcPts val="0"/>
              </a:spcBef>
              <a:buClr>
                <a:srgbClr val="175131"/>
              </a:buClr>
            </a:pPr>
            <a:r>
              <a:rPr lang="en-US" sz="1400" b="1" dirty="0">
                <a:solidFill>
                  <a:srgbClr val="175131"/>
                </a:solidFill>
              </a:rPr>
              <a:t>9. The Miller’s son was crying into his tea because he was so sorry for Hans.  </a:t>
            </a:r>
          </a:p>
          <a:p>
            <a:pPr lvl="0" indent="-342900">
              <a:spcBef>
                <a:spcPts val="0"/>
              </a:spcBef>
              <a:buClr>
                <a:srgbClr val="175131"/>
              </a:buClr>
            </a:pPr>
            <a:endParaRPr lang="en-US" sz="1400" b="1" dirty="0">
              <a:solidFill>
                <a:srgbClr val="175131"/>
              </a:solidFill>
            </a:endParaRPr>
          </a:p>
          <a:p>
            <a:pPr lvl="0" indent="-342900">
              <a:spcBef>
                <a:spcPts val="0"/>
              </a:spcBef>
              <a:buClr>
                <a:srgbClr val="175131"/>
              </a:buClr>
            </a:pPr>
            <a:r>
              <a:rPr lang="en-US" sz="1400" b="1" dirty="0">
                <a:solidFill>
                  <a:srgbClr val="175131"/>
                </a:solidFill>
              </a:rPr>
              <a:t>10. The Water - rat narrated the story.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75131"/>
              </a:buClr>
              <a:buSzPct val="100000"/>
              <a:buFont typeface="Arial"/>
              <a:buChar char="•"/>
            </a:pPr>
            <a:endParaRPr lang="en-US" sz="2400" b="1" i="0" u="none" strike="noStrike" cap="none" dirty="0">
              <a:solidFill>
                <a:srgbClr val="1751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4579" y="1600201"/>
            <a:ext cx="4039601" cy="31206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10209" y="5818386"/>
            <a:ext cx="2914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r>
              <a:rPr lang="en-US" dirty="0" smtClean="0"/>
              <a:t>F</a:t>
            </a:r>
            <a:r>
              <a:rPr lang="ru-RU" dirty="0" smtClean="0"/>
              <a:t> 2</a:t>
            </a:r>
            <a:r>
              <a:rPr lang="en-US" dirty="0" smtClean="0"/>
              <a:t>F</a:t>
            </a:r>
            <a:r>
              <a:rPr lang="ru-RU" dirty="0" smtClean="0"/>
              <a:t> 3</a:t>
            </a:r>
            <a:r>
              <a:rPr lang="en-US" dirty="0" smtClean="0"/>
              <a:t>T</a:t>
            </a:r>
            <a:r>
              <a:rPr lang="ru-RU" dirty="0" smtClean="0"/>
              <a:t>  4</a:t>
            </a:r>
            <a:r>
              <a:rPr lang="en-US" dirty="0" smtClean="0"/>
              <a:t>F</a:t>
            </a:r>
            <a:r>
              <a:rPr lang="ru-RU" dirty="0" smtClean="0"/>
              <a:t> 5</a:t>
            </a:r>
            <a:r>
              <a:rPr lang="en-US" dirty="0" smtClean="0"/>
              <a:t>F </a:t>
            </a:r>
            <a:r>
              <a:rPr lang="ru-RU" dirty="0" smtClean="0"/>
              <a:t>6</a:t>
            </a:r>
            <a:r>
              <a:rPr lang="en-US" dirty="0"/>
              <a:t>T</a:t>
            </a:r>
            <a:r>
              <a:rPr lang="ru-RU" dirty="0" smtClean="0"/>
              <a:t> 7</a:t>
            </a:r>
            <a:r>
              <a:rPr lang="en-US" dirty="0" smtClean="0"/>
              <a:t>F</a:t>
            </a:r>
            <a:r>
              <a:rPr lang="ru-RU" dirty="0" smtClean="0"/>
              <a:t> 8</a:t>
            </a:r>
            <a:r>
              <a:rPr lang="en-US" dirty="0" smtClean="0"/>
              <a:t>T</a:t>
            </a:r>
            <a:r>
              <a:rPr lang="ru-RU" dirty="0" smtClean="0"/>
              <a:t> 9</a:t>
            </a:r>
            <a:r>
              <a:rPr lang="en-US" dirty="0" smtClean="0"/>
              <a:t>F</a:t>
            </a:r>
            <a:r>
              <a:rPr lang="ru-RU" dirty="0" smtClean="0"/>
              <a:t> 10</a:t>
            </a:r>
            <a:r>
              <a:rPr lang="en-US" dirty="0" smtClean="0"/>
              <a:t>F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sz="quarter" idx="1"/>
          </p:nvPr>
        </p:nvSpPr>
        <p:spPr>
          <a:xfrm>
            <a:off x="480646" y="468924"/>
            <a:ext cx="7502769" cy="482490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devoted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plucking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Noble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return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lasts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Bothered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envious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spoil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Temptations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Drowsy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finer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Sternly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Ashamed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scarlet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857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0" y="57206"/>
            <a:ext cx="9144000" cy="54868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38100" cap="flat" cmpd="sng">
            <a:solidFill>
              <a:srgbClr val="17513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75131"/>
              </a:buClr>
              <a:buSzPct val="25000"/>
              <a:buFont typeface="Calibri"/>
              <a:buNone/>
            </a:pPr>
            <a:r>
              <a:rPr lang="en-US" sz="2400" b="1" dirty="0" smtClean="0">
                <a:solidFill>
                  <a:srgbClr val="175131"/>
                </a:solidFill>
              </a:rPr>
              <a:t>Who did the following</a:t>
            </a:r>
            <a:r>
              <a:rPr lang="en-US" sz="2400" b="1" i="0" u="none" strike="noStrike" cap="none" dirty="0" smtClean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?  (Little Hans, Hugh the Miller or </a:t>
            </a:r>
            <a:r>
              <a:rPr lang="en-US" sz="2400" b="1" i="0" u="none" strike="noStrike" cap="none" dirty="0" err="1" smtClean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smb</a:t>
            </a:r>
            <a:r>
              <a:rPr lang="en-US" sz="2400" b="1" i="0" u="none" strike="noStrike" cap="none" dirty="0" smtClean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 else)</a:t>
            </a:r>
            <a:endParaRPr lang="en-US" sz="2400" b="1" i="0" u="none" strike="noStrike" cap="none" dirty="0">
              <a:solidFill>
                <a:srgbClr val="1751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sz="quarter" idx="1"/>
          </p:nvPr>
        </p:nvSpPr>
        <p:spPr>
          <a:xfrm>
            <a:off x="0" y="605887"/>
            <a:ext cx="9144000" cy="6252112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38100" cap="flat" cmpd="sng">
            <a:solidFill>
              <a:srgbClr val="17513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75131"/>
              </a:buClr>
              <a:buSzPct val="25000"/>
              <a:buFont typeface="Arial"/>
              <a:buNone/>
            </a:pPr>
            <a:endParaRPr lang="en-US" sz="2400" b="1" i="0" u="none" strike="noStrike" cap="none" dirty="0" smtClean="0">
              <a:solidFill>
                <a:srgbClr val="1751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75131"/>
              </a:buClr>
              <a:buSzPct val="25000"/>
              <a:buFont typeface="Arial"/>
              <a:buNone/>
            </a:pPr>
            <a:endParaRPr lang="en-US" sz="2400" b="1" dirty="0">
              <a:solidFill>
                <a:srgbClr val="17513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7513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1._______________ </a:t>
            </a:r>
            <a:r>
              <a:rPr lang="en-US" sz="2400" b="1" i="0" u="none" strike="noStrike" cap="none" dirty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had a great many friends.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17513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2._________________ </a:t>
            </a:r>
            <a:r>
              <a:rPr lang="en-US" sz="2400" b="1" i="0" u="none" strike="noStrike" cap="none" dirty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was the most devoted friend. 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17513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3._______________ </a:t>
            </a:r>
            <a:r>
              <a:rPr lang="en-US" sz="2400" b="1" i="0" u="none" strike="noStrike" cap="none" dirty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always plucked a large bunch of flowers. 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175131"/>
              </a:buClr>
              <a:buSzPct val="25000"/>
              <a:buFont typeface="Arial"/>
              <a:buNone/>
            </a:pPr>
            <a:r>
              <a:rPr lang="en-US" sz="2400" b="1" dirty="0">
                <a:solidFill>
                  <a:srgbClr val="175131"/>
                </a:solidFill>
              </a:rPr>
              <a:t>4</a:t>
            </a:r>
            <a:r>
              <a:rPr lang="en-US" sz="2400" b="1" i="0" u="none" strike="noStrike" cap="none" dirty="0" smtClean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.______________ </a:t>
            </a:r>
            <a:r>
              <a:rPr lang="en-US" sz="2400" b="1" i="0" u="none" strike="noStrike" cap="none" dirty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felt proud of having a friend with noble ideas. 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175131"/>
              </a:buClr>
              <a:buSzPct val="25000"/>
              <a:buFont typeface="Arial"/>
              <a:buNone/>
            </a:pPr>
            <a:r>
              <a:rPr lang="en-US" sz="2400" b="1" dirty="0">
                <a:solidFill>
                  <a:srgbClr val="175131"/>
                </a:solidFill>
              </a:rPr>
              <a:t>5</a:t>
            </a:r>
            <a:r>
              <a:rPr lang="en-US" sz="2400" b="1" i="0" u="none" strike="noStrike" cap="none" dirty="0" smtClean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._______________ </a:t>
            </a:r>
            <a:r>
              <a:rPr lang="en-US" sz="2400" b="1" i="0" u="none" strike="noStrike" cap="none" dirty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never gave anything in return. 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175131"/>
              </a:buClr>
              <a:buSzPct val="25000"/>
              <a:buFont typeface="Arial"/>
              <a:buNone/>
            </a:pPr>
            <a:r>
              <a:rPr lang="en-US" sz="2400" b="1" dirty="0">
                <a:solidFill>
                  <a:srgbClr val="175131"/>
                </a:solidFill>
              </a:rPr>
              <a:t>6</a:t>
            </a:r>
            <a:r>
              <a:rPr lang="en-US" sz="2400" b="1" i="0" u="none" strike="noStrike" cap="none" dirty="0" smtClean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._______________ </a:t>
            </a:r>
            <a:r>
              <a:rPr lang="en-US" sz="2400" b="1" i="0" u="none" strike="noStrike" cap="none" dirty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spoke about the unselfishness of true friendship. 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175131"/>
              </a:buClr>
              <a:buSzPct val="25000"/>
              <a:buFont typeface="Arial"/>
              <a:buNone/>
            </a:pPr>
            <a:r>
              <a:rPr lang="en-US" sz="2400" b="1" dirty="0">
                <a:solidFill>
                  <a:srgbClr val="175131"/>
                </a:solidFill>
              </a:rPr>
              <a:t>7</a:t>
            </a:r>
            <a:r>
              <a:rPr lang="en-US" sz="2400" b="1" i="0" u="none" strike="noStrike" cap="none" dirty="0" smtClean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._______________ </a:t>
            </a:r>
            <a:r>
              <a:rPr lang="en-US" sz="2400" b="1" i="0" u="none" strike="noStrike" cap="none" dirty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was very happy working in the garden. 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175131"/>
              </a:buClr>
              <a:buSzPct val="25000"/>
              <a:buFont typeface="Arial"/>
              <a:buNone/>
            </a:pPr>
            <a:r>
              <a:rPr lang="en-US" sz="2400" b="1" dirty="0">
                <a:solidFill>
                  <a:srgbClr val="175131"/>
                </a:solidFill>
              </a:rPr>
              <a:t>8</a:t>
            </a:r>
            <a:r>
              <a:rPr lang="en-US" sz="2400" b="1" i="0" u="none" strike="noStrike" cap="none" dirty="0" smtClean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.______________ </a:t>
            </a:r>
            <a:r>
              <a:rPr lang="en-US" sz="2400" b="1" i="0" u="none" strike="noStrike" cap="none" dirty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suffered from cold and hunger in winter. 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175131"/>
              </a:buClr>
              <a:buSzPct val="25000"/>
              <a:buFont typeface="Arial"/>
              <a:buNone/>
            </a:pPr>
            <a:r>
              <a:rPr lang="en-US" sz="2400" b="1" dirty="0">
                <a:solidFill>
                  <a:srgbClr val="175131"/>
                </a:solidFill>
              </a:rPr>
              <a:t>9</a:t>
            </a:r>
            <a:r>
              <a:rPr lang="en-US" sz="2400" b="1" i="0" u="none" strike="noStrike" cap="none" dirty="0" smtClean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._______________ </a:t>
            </a:r>
            <a:r>
              <a:rPr lang="en-US" sz="2400" b="1" dirty="0" smtClean="0">
                <a:solidFill>
                  <a:srgbClr val="175131"/>
                </a:solidFill>
              </a:rPr>
              <a:t>will wait till the spring comes</a:t>
            </a:r>
            <a:r>
              <a:rPr lang="en-US" sz="2400" b="1" i="0" u="none" strike="noStrike" cap="none" dirty="0" smtClean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2400" b="1" i="0" u="none" strike="noStrike" cap="none" dirty="0">
              <a:solidFill>
                <a:srgbClr val="1751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175131"/>
              </a:buClr>
              <a:buSzPct val="25000"/>
              <a:buFont typeface="Arial"/>
              <a:buNone/>
            </a:pPr>
            <a:r>
              <a:rPr lang="en-US" sz="2400" b="1" dirty="0" smtClean="0">
                <a:solidFill>
                  <a:srgbClr val="175131"/>
                </a:solidFill>
              </a:rPr>
              <a:t>10. </a:t>
            </a:r>
            <a:r>
              <a:rPr lang="en-US" sz="2400" b="1" i="0" u="none" strike="noStrike" cap="none" dirty="0" smtClean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_______________ </a:t>
            </a:r>
            <a:r>
              <a:rPr lang="en-US" sz="2400" b="1" i="0" u="none" strike="noStrike" cap="none" dirty="0">
                <a:solidFill>
                  <a:srgbClr val="175131"/>
                </a:solidFill>
                <a:latin typeface="Calibri"/>
                <a:ea typeface="Calibri"/>
                <a:cs typeface="Calibri"/>
                <a:sym typeface="Calibri"/>
              </a:rPr>
              <a:t>was very young and silly. 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rgbClr val="1751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533117" y="1284305"/>
            <a:ext cx="1535612" cy="461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Little Hans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533117" y="2487035"/>
            <a:ext cx="1535612" cy="461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Little Hans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533117" y="3799810"/>
            <a:ext cx="1535612" cy="461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Little Hans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533117" y="4239355"/>
            <a:ext cx="1535612" cy="461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Little Hans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348920" y="1629485"/>
            <a:ext cx="2403818" cy="461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Hugh 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Miller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312805" y="2079487"/>
            <a:ext cx="2180405" cy="461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Hugh the Miller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380946" y="2901490"/>
            <a:ext cx="2180405" cy="461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Hugh the Miller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312805" y="3352964"/>
            <a:ext cx="2180405" cy="461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Hugh the Miller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3274357" y="5678255"/>
            <a:ext cx="2180405" cy="461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2784764" y="5898125"/>
            <a:ext cx="2376869" cy="461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322386" y="5061358"/>
            <a:ext cx="2206438" cy="461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Miller’s son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23" y="4558073"/>
            <a:ext cx="2347163" cy="64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471</TotalTime>
  <Words>520</Words>
  <Application>Microsoft Office PowerPoint</Application>
  <PresentationFormat>Экран (4:3)</PresentationFormat>
  <Paragraphs>104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Oscar Wilde  “The devoted friend”     </vt:lpstr>
      <vt:lpstr>Презентация PowerPoint</vt:lpstr>
      <vt:lpstr> Warming up</vt:lpstr>
      <vt:lpstr>Do you know the books by O. Wilde?</vt:lpstr>
      <vt:lpstr>Listening </vt:lpstr>
      <vt:lpstr>Презентация PowerPoint</vt:lpstr>
      <vt:lpstr>Reading Comprehention</vt:lpstr>
      <vt:lpstr>Презентация PowerPoint</vt:lpstr>
      <vt:lpstr>Who did the following?  (Little Hans, Hugh the Miller or smb else)</vt:lpstr>
      <vt:lpstr>Diccussing Friendship Agree or disagree with the ideas about friendship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Oscar Wilde  “The devoted friend”</dc:title>
  <dc:creator>Татьяна</dc:creator>
  <cp:lastModifiedBy>User</cp:lastModifiedBy>
  <cp:revision>30</cp:revision>
  <dcterms:modified xsi:type="dcterms:W3CDTF">2021-09-15T12:16:34Z</dcterms:modified>
</cp:coreProperties>
</file>