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sldIdLst>
    <p:sldId id="256" r:id="rId2"/>
    <p:sldId id="258" r:id="rId3"/>
    <p:sldId id="292" r:id="rId4"/>
    <p:sldId id="263" r:id="rId5"/>
    <p:sldId id="296" r:id="rId6"/>
    <p:sldId id="293" r:id="rId7"/>
    <p:sldId id="295" r:id="rId8"/>
    <p:sldId id="286" r:id="rId9"/>
    <p:sldId id="265" r:id="rId10"/>
    <p:sldId id="290" r:id="rId11"/>
    <p:sldId id="297" r:id="rId12"/>
    <p:sldId id="291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4" autoAdjust="0"/>
  </p:normalViewPr>
  <p:slideViewPr>
    <p:cSldViewPr>
      <p:cViewPr varScale="1">
        <p:scale>
          <a:sx n="95" d="100"/>
          <a:sy n="95" d="100"/>
        </p:scale>
        <p:origin x="-25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BD4F0-40CB-4E91-A751-4D32385CCC00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B2404-1A67-4357-8C1C-245119339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B2404-1A67-4357-8C1C-2451193393A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EEC4-51CE-416D-9B9C-184ED7EF97DF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581958AA-A9DC-43D0-BA36-50B252BD8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EEC4-51CE-416D-9B9C-184ED7EF97DF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8AA-A9DC-43D0-BA36-50B252BD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EEC4-51CE-416D-9B9C-184ED7EF97DF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581958AA-A9DC-43D0-BA36-50B252BD8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EEC4-51CE-416D-9B9C-184ED7EF97DF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8AA-A9DC-43D0-BA36-50B252BD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EEC4-51CE-416D-9B9C-184ED7EF97DF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581958AA-A9DC-43D0-BA36-50B252BD8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EEC4-51CE-416D-9B9C-184ED7EF97DF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8AA-A9DC-43D0-BA36-50B252BD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EEC4-51CE-416D-9B9C-184ED7EF97DF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8AA-A9DC-43D0-BA36-50B252BD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EEC4-51CE-416D-9B9C-184ED7EF97DF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8AA-A9DC-43D0-BA36-50B252BD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EEC4-51CE-416D-9B9C-184ED7EF97DF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8AA-A9DC-43D0-BA36-50B252BD8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EEC4-51CE-416D-9B9C-184ED7EF97DF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8AA-A9DC-43D0-BA36-50B252BD8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EEC4-51CE-416D-9B9C-184ED7EF97DF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58AA-A9DC-43D0-BA36-50B252BD8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9C4EEC4-51CE-416D-9B9C-184ED7EF97DF}" type="datetimeFigureOut">
              <a:rPr lang="ru-RU" smtClean="0"/>
              <a:pPr/>
              <a:t>вт 21.09.21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1958AA-A9DC-43D0-BA36-50B252BD8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52000"/>
                <a:satMod val="105000"/>
              </a:schemeClr>
            </a:gs>
            <a:gs pos="47500">
              <a:schemeClr val="bg2">
                <a:tint val="90000"/>
                <a:shade val="89000"/>
                <a:satMod val="105000"/>
              </a:schemeClr>
            </a:gs>
            <a:gs pos="58500">
              <a:schemeClr val="bg2">
                <a:tint val="85000"/>
                <a:shade val="89000"/>
                <a:satMod val="105000"/>
              </a:schemeClr>
            </a:gs>
            <a:gs pos="100000">
              <a:schemeClr val="bg2">
                <a:tint val="100000"/>
                <a:shade val="52000"/>
                <a:satMod val="105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6021288"/>
            <a:ext cx="8029556" cy="576064"/>
          </a:xfrm>
        </p:spPr>
        <p:txBody>
          <a:bodyPr/>
          <a:lstStyle/>
          <a:p>
            <a:r>
              <a:rPr lang="ru-RU" sz="2000" dirty="0" smtClean="0"/>
              <a:t>Урок русского языка в 5 классе</a:t>
            </a:r>
            <a:endParaRPr lang="ru-RU" sz="20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57158" y="357166"/>
            <a:ext cx="8643998" cy="142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ru-RU" sz="4000" i="1" noProof="0" dirty="0" smtClean="0">
                <a:solidFill>
                  <a:srgbClr val="FFFFFF"/>
                </a:solidFill>
                <a:latin typeface="+mj-lt"/>
              </a:rPr>
              <a:t>Двадцатое сентября</a:t>
            </a:r>
            <a:r>
              <a:rPr kumimoji="0" lang="ru-RU" sz="4000" b="0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ru-RU" sz="4000" i="1" baseline="0" dirty="0" smtClean="0">
                <a:solidFill>
                  <a:srgbClr val="FFFFFF"/>
                </a:solidFill>
                <a:latin typeface="+mj-lt"/>
              </a:rPr>
              <a:t>Классная</a:t>
            </a:r>
            <a:r>
              <a:rPr lang="ru-RU" sz="4000" i="1" dirty="0" smtClean="0">
                <a:solidFill>
                  <a:srgbClr val="FFFFFF"/>
                </a:solidFill>
                <a:latin typeface="+mj-lt"/>
              </a:rPr>
              <a:t> работа.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9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РЕФЛЕКСИЯ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457980"/>
            <a:ext cx="8748464" cy="5065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" y="1649"/>
            <a:ext cx="9137221" cy="6852916"/>
          </a:xfrm>
        </p:spPr>
      </p:pic>
    </p:spTree>
    <p:extLst>
      <p:ext uri="{BB962C8B-B14F-4D97-AF65-F5344CB8AC3E}">
        <p14:creationId xmlns:p14="http://schemas.microsoft.com/office/powerpoint/2010/main" val="386030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Домашнее задание.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marL="457200" indent="-45720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457980"/>
            <a:ext cx="9144000" cy="5065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http://zikzag.ru/uploads/posts/2012-11/thumbs/1352879399_children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784829" cy="251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1594248"/>
            <a:ext cx="727280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Какие секреты диалога вы для себя открыли? Как вы теперь будете общаться с близкими, сверстниками и людьми старше вас по возрасту</a:t>
            </a:r>
            <a:r>
              <a:rPr lang="ru-RU" sz="24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Расскажите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об этом, составив МОНОЛОГ.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скорой встречи.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endParaRPr lang="ru-RU" sz="3600" dirty="0" smtClean="0"/>
          </a:p>
        </p:txBody>
      </p:sp>
      <p:pic>
        <p:nvPicPr>
          <p:cNvPr id="23554" name="Picture 2" descr="C:\Users\user\Documents\Desktop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80928"/>
            <a:ext cx="7632848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072330" cy="1111664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Работаем в  парах!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9001156" cy="5143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5122" name="Picture 2" descr="D:\МОИ ДОКУМЕНТЫ\Мои документы1\Мои рисунки\Для презентации\2346050-05ee9122e3a81e0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0"/>
            <a:ext cx="1690676" cy="1690676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1810465"/>
            <a:ext cx="828092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Прочитайте слова каждого столбика</a:t>
            </a: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октор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                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аршрутный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нженер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               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чевидный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тлет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                    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езависимый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егенда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                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гуречный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браз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	                    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агерный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алерея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                    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бразный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                          …</a:t>
            </a:r>
            <a:r>
              <a:rPr kumimoji="0" lang="ru-RU" sz="2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оризонтальный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indent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объединяет слова первого и второго столбиков? А что их различает?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Вставьте пропущенные буквы. 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7072330" cy="1111664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Работаем в  парах!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001156" cy="5143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800" dirty="0" smtClean="0"/>
          </a:p>
          <a:p>
            <a:endParaRPr lang="ru-RU" sz="2800" dirty="0"/>
          </a:p>
        </p:txBody>
      </p:sp>
      <p:pic>
        <p:nvPicPr>
          <p:cNvPr id="5122" name="Picture 2" descr="D:\МОИ ДОКУМЕНТЫ\Мои документы1\Мои рисунки\Для презентации\2346050-05ee9122e3a81e0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1690676" cy="1690676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1957483"/>
            <a:ext cx="80648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доктор		                    маршрутный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	                              очевидный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атлет 		                    независимый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легенда		                    огуречный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 		                    лагерный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галерея		                    образный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                                         горизонтальный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30120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+mj-lt"/>
              </a:rPr>
              <a:t>Выделите карандашом в столбиках первые буквы слов. Какие слова получились? </a:t>
            </a:r>
            <a:endParaRPr lang="ru-RU" sz="2400" b="1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2983" y="486370"/>
            <a:ext cx="8229600" cy="1111664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3200" b="1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СФОРМУЛИРУЙТЕ   ТЕМУ  И ЦЕЛИ  УРОКА.</a:t>
            </a:r>
            <a:br>
              <a:rPr lang="ru-RU" sz="3200" b="1" dirty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endParaRPr lang="ru-RU" sz="40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ДИАЛОГ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00034" y="2174875"/>
            <a:ext cx="3997354" cy="27543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МОНОЛОГ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611447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sz="2800" dirty="0" smtClean="0"/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p:pic>
        <p:nvPicPr>
          <p:cNvPr id="8" name="Рисунок 7" descr="C:\Users\user\images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image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377991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Текст 8"/>
          <p:cNvSpPr txBox="1">
            <a:spLocks/>
          </p:cNvSpPr>
          <p:nvPr/>
        </p:nvSpPr>
        <p:spPr>
          <a:xfrm>
            <a:off x="323528" y="5301208"/>
            <a:ext cx="8568952" cy="1143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11" grpId="0" build="p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2312"/>
          </a:xfrm>
        </p:spPr>
        <p:txBody>
          <a:bodyPr>
            <a:noAutofit/>
          </a:bodyPr>
          <a:lstStyle/>
          <a:p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Памятка.</a:t>
            </a:r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3200" i="1" dirty="0" smtClean="0"/>
              <a:t>Изучающее  чтение  учебно­-научного  текста</a:t>
            </a:r>
            <a:r>
              <a:rPr lang="ru-RU" sz="4000" i="1" dirty="0" smtClean="0"/>
              <a:t>.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7544" y="1556792"/>
            <a:ext cx="8320438" cy="5301208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sz="800" i="1" u="sng" dirty="0" smtClean="0"/>
              <a:t>Упр. 325</a:t>
            </a:r>
            <a:r>
              <a:rPr lang="ru-RU" sz="800" i="1" dirty="0" smtClean="0"/>
              <a:t> </a:t>
            </a:r>
            <a:r>
              <a:rPr lang="ru-RU" sz="9600" b="1" i="1" dirty="0" smtClean="0">
                <a:latin typeface="+mj-lt"/>
              </a:rPr>
              <a:t>Чтобы понять учебно-научный текст, его нужно читать про себя и по ходу чтения выполнять такие действия:</a:t>
            </a:r>
            <a:endParaRPr lang="ru-RU" sz="9600" b="1" dirty="0" smtClean="0">
              <a:latin typeface="+mj-lt"/>
            </a:endParaRPr>
          </a:p>
          <a:p>
            <a:pPr>
              <a:buNone/>
            </a:pPr>
            <a:r>
              <a:rPr lang="ru-RU" sz="9600" i="1" dirty="0" smtClean="0">
                <a:latin typeface="+mj-lt"/>
              </a:rPr>
              <a:t>- задавать вопросы автору и искать ответы в самом тексте;</a:t>
            </a:r>
            <a:endParaRPr lang="ru-RU" sz="9600" dirty="0" smtClean="0">
              <a:latin typeface="+mj-lt"/>
            </a:endParaRPr>
          </a:p>
          <a:p>
            <a:pPr>
              <a:buNone/>
            </a:pPr>
            <a:r>
              <a:rPr lang="ru-RU" sz="9600" i="1" dirty="0" smtClean="0">
                <a:latin typeface="+mj-lt"/>
              </a:rPr>
              <a:t>- обращать внимание на  те  слова, которые выделены шрифтом, так как они являются ключевыми;</a:t>
            </a:r>
            <a:endParaRPr lang="ru-RU" sz="9600" dirty="0" smtClean="0">
              <a:latin typeface="+mj-lt"/>
            </a:endParaRPr>
          </a:p>
          <a:p>
            <a:pPr>
              <a:buNone/>
            </a:pPr>
            <a:r>
              <a:rPr lang="ru-RU" sz="9600" i="1" dirty="0" smtClean="0">
                <a:latin typeface="+mj-lt"/>
              </a:rPr>
              <a:t>- подумать, на какой вопрос отвечает каждый абзац;</a:t>
            </a:r>
            <a:endParaRPr lang="ru-RU" sz="9600" dirty="0" smtClean="0">
              <a:latin typeface="+mj-lt"/>
            </a:endParaRPr>
          </a:p>
          <a:p>
            <a:pPr>
              <a:buNone/>
            </a:pPr>
            <a:r>
              <a:rPr lang="ru-RU" sz="9600" i="1" dirty="0" smtClean="0">
                <a:latin typeface="+mj-lt"/>
              </a:rPr>
              <a:t>- решить, какая информация главная, какая – второстепенная.</a:t>
            </a:r>
            <a:endParaRPr lang="ru-RU" sz="9600" dirty="0" smtClean="0">
              <a:latin typeface="+mj-lt"/>
            </a:endParaRPr>
          </a:p>
          <a:p>
            <a:pPr>
              <a:buNone/>
            </a:pPr>
            <a:r>
              <a:rPr lang="ru-RU" sz="9600" i="1" dirty="0" smtClean="0">
                <a:latin typeface="+mj-lt"/>
              </a:rPr>
              <a:t>Если последовательно записать вопросы, на которые отвечает каждый абзац, получится план текста. План поможет запомнить и пересказать содержание.</a:t>
            </a:r>
            <a:endParaRPr lang="ru-RU" sz="9600" dirty="0" smtClean="0">
              <a:latin typeface="+mj-lt"/>
            </a:endParaRPr>
          </a:p>
          <a:p>
            <a:pPr>
              <a:buNone/>
            </a:pPr>
            <a:r>
              <a:rPr lang="ru-RU" sz="9600" dirty="0" smtClean="0">
                <a:latin typeface="+mj-lt"/>
              </a:rPr>
              <a:t> </a:t>
            </a:r>
            <a:r>
              <a:rPr lang="ru-RU" sz="9600" u="sng" dirty="0" smtClean="0">
                <a:latin typeface="+mj-lt"/>
              </a:rPr>
              <a:t>После чтения.</a:t>
            </a:r>
            <a:endParaRPr lang="ru-RU" sz="9600" dirty="0" smtClean="0">
              <a:latin typeface="+mj-lt"/>
            </a:endParaRPr>
          </a:p>
          <a:p>
            <a:pPr>
              <a:buNone/>
            </a:pPr>
            <a:r>
              <a:rPr lang="ru-RU" sz="9600" dirty="0" smtClean="0">
                <a:latin typeface="+mj-lt"/>
              </a:rPr>
              <a:t>   1.Сформулировать   основную мысль.                                    </a:t>
            </a:r>
          </a:p>
          <a:p>
            <a:pPr>
              <a:buNone/>
            </a:pPr>
            <a:r>
              <a:rPr lang="ru-RU" sz="9600" dirty="0" smtClean="0">
                <a:latin typeface="+mj-lt"/>
              </a:rPr>
              <a:t>  2.Выделить основную информацию.</a:t>
            </a:r>
            <a:endParaRPr lang="ru-RU" sz="9600" dirty="0">
              <a:latin typeface="+mj-lt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611447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ru-RU" sz="2800" dirty="0" smtClean="0"/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p:sp>
        <p:nvSpPr>
          <p:cNvPr id="14" name="Текст 8"/>
          <p:cNvSpPr txBox="1">
            <a:spLocks/>
          </p:cNvSpPr>
          <p:nvPr/>
        </p:nvSpPr>
        <p:spPr>
          <a:xfrm>
            <a:off x="755576" y="5805264"/>
            <a:ext cx="7704856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Заполните таблицу</a:t>
            </a:r>
            <a:endParaRPr lang="ru-RU" sz="44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15436" cy="41862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507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6254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628800"/>
          <a:ext cx="8496944" cy="403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77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+mj-lt"/>
                          <a:ea typeface="Calibri"/>
                          <a:cs typeface="Times New Roman"/>
                        </a:rPr>
                        <a:t>           ДИАЛОГ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+mj-lt"/>
                          <a:ea typeface="Calibri"/>
                          <a:cs typeface="Times New Roman"/>
                        </a:rPr>
                        <a:t>      МОНОЛОГ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+mj-lt"/>
                          <a:ea typeface="Calibri"/>
                          <a:cs typeface="Times New Roman"/>
                        </a:rPr>
                        <a:t>1.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+mj-lt"/>
                          <a:ea typeface="Calibri"/>
                          <a:cs typeface="Times New Roman"/>
                        </a:rPr>
                        <a:t>1.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+mj-lt"/>
                          <a:ea typeface="Calibri"/>
                          <a:cs typeface="Times New Roman"/>
                        </a:rPr>
                        <a:t>2.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+mj-lt"/>
                          <a:ea typeface="Calibri"/>
                          <a:cs typeface="Times New Roman"/>
                        </a:rPr>
                        <a:t>2.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15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+mj-lt"/>
                          <a:ea typeface="Calibri"/>
                          <a:cs typeface="Times New Roman"/>
                        </a:rPr>
                        <a:t>3.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+mj-lt"/>
                          <a:ea typeface="Calibri"/>
                          <a:cs typeface="Times New Roman"/>
                        </a:rPr>
                        <a:t>3.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4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15436" cy="418625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507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86254"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628800"/>
          <a:ext cx="9144000" cy="637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26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+mj-lt"/>
                          <a:ea typeface="Calibri"/>
                          <a:cs typeface="Times New Roman"/>
                        </a:rPr>
                        <a:t>             ДИАЛОГ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 smtClean="0">
                          <a:latin typeface="+mj-lt"/>
                          <a:ea typeface="Calibri"/>
                          <a:cs typeface="Times New Roman"/>
                        </a:rPr>
                        <a:t>        МОНОЛОГ</a:t>
                      </a: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04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Диалог – от греч. «</a:t>
                      </a:r>
                      <a:r>
                        <a:rPr lang="ru-RU" sz="2400" b="0" i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dialogos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»- разговор двух или нескольких лиц.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400" b="0" dirty="0" smtClean="0"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400" b="0" dirty="0" smtClean="0">
                          <a:latin typeface="+mj-lt"/>
                          <a:ea typeface="Calibri"/>
                          <a:cs typeface="Times New Roman"/>
                        </a:rPr>
                        <a:t>Монолог – от греч. </a:t>
                      </a:r>
                      <a:r>
                        <a:rPr lang="en-US" sz="2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onos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 – «один» + </a:t>
                      </a:r>
                      <a:r>
                        <a:rPr lang="ru-RU" sz="2400" b="0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logos</a:t>
                      </a:r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 – «речь».</a:t>
                      </a:r>
                    </a:p>
                    <a:p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Монолог – речь одного человека,</a:t>
                      </a:r>
                      <a:r>
                        <a:rPr lang="ru-RU" sz="24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обращённая к слушателям или к самому себе.</a:t>
                      </a:r>
                      <a:endParaRPr lang="ru-RU" sz="24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ru-RU" sz="24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400" b="0" kern="1200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Диалог состоит из реплик.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latin typeface="+mj-lt"/>
                          <a:ea typeface="Calibri"/>
                          <a:cs typeface="Times New Roman"/>
                        </a:rPr>
                        <a:t>2.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Не предполагает</a:t>
                      </a:r>
                      <a:r>
                        <a:rPr lang="ru-RU" sz="2400" b="0" i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непосредственного отклика. </a:t>
                      </a:r>
                      <a:endParaRPr lang="ru-RU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4900"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+mj-lt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На письме реплики разных лиц даются с новой строки.</a:t>
                      </a:r>
                    </a:p>
                    <a:p>
                      <a:pPr algn="l"/>
                      <a:r>
                        <a:rPr lang="ru-RU" sz="2400" b="0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Перед каждой репликой ставится тире.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Работа в группах</a:t>
            </a:r>
            <a:endParaRPr lang="ru-RU" sz="44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79512" y="1628800"/>
          <a:ext cx="8715436" cy="37490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6384"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Ну, это что – сказал он. – Вот я один раз был в Африке, меня там крокодил съел.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Вот – так соврал! – рассмеялся Мишутка.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Совсем нет.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Почему же ты сейчас живой?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Так он же меня потом выплюнул.</a:t>
                      </a:r>
                    </a:p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Мишутка задумался. Ему хотелось переврать Стасика… -</a:t>
                      </a:r>
                    </a:p>
                    <a:p>
                      <a:r>
                        <a:rPr lang="ru-RU" sz="2000" b="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(Н. Носов «Фантазёры.)</a:t>
                      </a:r>
                      <a:endParaRPr lang="ru-RU" sz="2000" b="0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 Слушайте! Слушайте! Слушайте! Передаём экстренное сообщение! Человек поссорился с мамой! Человек поссорился с мамой! Эта беда случилась в нашем городе. И теперь в наш город пришли Великие Холода! Граждане берегите пальцы, носы и уши! Плотнее закрывайте форточки.</a:t>
                      </a:r>
                    </a:p>
                    <a:p>
                      <a:endParaRPr lang="ru-RU" sz="2000" b="0" i="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b="0" i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(С. Покровская « Не буду просить прощения».)</a:t>
                      </a:r>
                    </a:p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Рисунок 4" descr="D:\МОИ ДОКУМЕНТЫ\Мои документы1\Мои рисунки\Для презентации\вопрос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296144" cy="10801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517233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- Какой из текстов монолог, а какой диалог?</a:t>
            </a:r>
          </a:p>
          <a:p>
            <a:r>
              <a:rPr lang="ru-RU" sz="2400" b="1" dirty="0" smtClean="0">
                <a:latin typeface="+mj-lt"/>
              </a:rPr>
              <a:t>- Как форма записи помогла тебе ответить на вопрос?</a:t>
            </a:r>
          </a:p>
          <a:p>
            <a:r>
              <a:rPr lang="ru-RU" sz="2400" b="1" dirty="0" smtClean="0">
                <a:latin typeface="+mj-lt"/>
              </a:rPr>
              <a:t>- Составьте памятку, как записать диалог.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6188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Правила ведения диалога.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dirty="0" smtClean="0"/>
              <a:t>Составьте диалоги </a:t>
            </a:r>
          </a:p>
          <a:p>
            <a:pPr marL="457200" indent="-457200">
              <a:buNone/>
            </a:pPr>
            <a:endParaRPr lang="ru-RU" dirty="0"/>
          </a:p>
        </p:txBody>
      </p:sp>
      <p:pic>
        <p:nvPicPr>
          <p:cNvPr id="22533" name="Picture 5" descr="C:\Users\user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1863" y="-2005013"/>
            <a:ext cx="2657475" cy="1724025"/>
          </a:xfrm>
          <a:prstGeom prst="rect">
            <a:avLst/>
          </a:prstGeom>
          <a:noFill/>
        </p:spPr>
      </p:pic>
      <p:pic>
        <p:nvPicPr>
          <p:cNvPr id="9" name="Рисунок 8" descr="C:\Users\user\Documents\Desktop\i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607277"/>
            <a:ext cx="2967991" cy="19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18740"/>
            <a:ext cx="2376264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1" y="2169484"/>
            <a:ext cx="3037863" cy="2026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393" y="1844824"/>
            <a:ext cx="2627729" cy="1968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419</Words>
  <Application>Microsoft Office PowerPoint</Application>
  <PresentationFormat>Экран (4:3)</PresentationFormat>
  <Paragraphs>84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Bodoni MT Condensed</vt:lpstr>
      <vt:lpstr>Calibri</vt:lpstr>
      <vt:lpstr>Courier New</vt:lpstr>
      <vt:lpstr>Franklin Gothic Book</vt:lpstr>
      <vt:lpstr>Times New Roman</vt:lpstr>
      <vt:lpstr>Wingdings</vt:lpstr>
      <vt:lpstr>Decatur</vt:lpstr>
      <vt:lpstr>Урок русского языка в 5 классе</vt:lpstr>
      <vt:lpstr>Работаем в  парах!</vt:lpstr>
      <vt:lpstr>Работаем в  парах!</vt:lpstr>
      <vt:lpstr>СФОРМУЛИРУЙТЕ   ТЕМУ  И ЦЕЛИ  УРОКА. </vt:lpstr>
      <vt:lpstr>  Памятка. Изучающее  чтение  учебно­-научного  текста.   </vt:lpstr>
      <vt:lpstr>Заполните таблицу</vt:lpstr>
      <vt:lpstr>Презентация PowerPoint</vt:lpstr>
      <vt:lpstr>Работа в группах</vt:lpstr>
      <vt:lpstr> Правила ведения диалога. </vt:lpstr>
      <vt:lpstr>РЕФЛЕКСИЯ </vt:lpstr>
      <vt:lpstr>Презентация PowerPoint</vt:lpstr>
      <vt:lpstr>Домашнее задание. </vt:lpstr>
      <vt:lpstr>До скорой встречи.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Семёнова</dc:creator>
  <cp:lastModifiedBy>Пользователь</cp:lastModifiedBy>
  <cp:revision>115</cp:revision>
  <dcterms:created xsi:type="dcterms:W3CDTF">2013-09-30T05:20:13Z</dcterms:created>
  <dcterms:modified xsi:type="dcterms:W3CDTF">2021-09-21T04:26:29Z</dcterms:modified>
</cp:coreProperties>
</file>