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sldIdLst>
    <p:sldId id="256" r:id="rId3"/>
    <p:sldId id="258" r:id="rId4"/>
    <p:sldId id="259" r:id="rId5"/>
    <p:sldId id="260" r:id="rId6"/>
    <p:sldId id="268" r:id="rId7"/>
    <p:sldId id="261" r:id="rId8"/>
    <p:sldId id="262" r:id="rId9"/>
    <p:sldId id="263" r:id="rId10"/>
    <p:sldId id="269" r:id="rId11"/>
    <p:sldId id="270" r:id="rId12"/>
    <p:sldId id="264" r:id="rId13"/>
    <p:sldId id="267" r:id="rId14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FF3300"/>
    <a:srgbClr val="FFCCFF"/>
    <a:srgbClr val="FFFFCC"/>
    <a:srgbClr val="FFFF00"/>
    <a:srgbClr val="6600CC"/>
    <a:srgbClr val="800000"/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5" autoAdjust="0"/>
    <p:restoredTop sz="94628" autoAdjust="0"/>
  </p:normalViewPr>
  <p:slideViewPr>
    <p:cSldViewPr>
      <p:cViewPr varScale="1">
        <p:scale>
          <a:sx n="46" d="100"/>
          <a:sy n="46" d="100"/>
        </p:scale>
        <p:origin x="1086" y="54"/>
      </p:cViewPr>
      <p:guideLst>
        <p:guide orient="horz" pos="1979"/>
        <p:guide pos="292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86DEDE-346B-4A7A-9F8C-21C25BB840D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8062F7-AFB6-442B-9153-C557AC410B9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B0C85B-E70E-4AE6-B1AB-DB5ABB07658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2AE90B-1DCB-47C2-8DE6-1F7BDDDB084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ED99D2-36C6-4F40-AA10-C522CE2E52D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ru-RU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8933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8934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3D1E74-11E4-46A1-9F43-A2386E7C225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0194FA-16D6-4822-AE7E-835D174C971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D66993-828E-4A37-8495-965FA96E772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995327-7D4C-4137-9D05-20A0932A389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26D284-8CD9-4EDB-9659-CD9642D999C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E59761-4068-435C-A1CE-79CCA62CC73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CAF146-CA4A-49C2-A99D-5A37424C2A4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FB339D-7B20-4DE5-94D8-FF9CC4A5520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E3FC50-71DF-467B-B8CC-C0E59E3DCA8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3FF06B-9DCF-44C8-BF89-6660185D8B0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721817-68E2-4AE8-9C12-456389E1B88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E35CA2-8556-453A-906B-D643A181A00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235B90-2C39-4F64-8BA6-46B6B9FE35B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89D08C-46F8-41F2-92B3-440D721C3DB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E48CA1-BC20-4F05-BAEE-9C65E0C898F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ADE22F-27CA-4068-99FB-9735240BED0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E9A956-B2CC-42D2-882D-4A33657808E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26E480-E1E4-4590-9219-9756AD81DF7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F4AA7A-D7A7-4BB3-9D4E-25C51D6C2D8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/>
            </a:lvl1pPr>
          </a:lstStyle>
          <a:p>
            <a:fld id="{FCD122B4-C7E2-4B82-95CC-CDC312ECFF0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37891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2057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8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9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0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1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2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3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4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5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ru-RU"/>
            </a:p>
          </p:txBody>
        </p:sp>
        <p:sp>
          <p:nvSpPr>
            <p:cNvPr id="2066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ru-RU"/>
            </a:p>
          </p:txBody>
        </p:sp>
        <p:sp>
          <p:nvSpPr>
            <p:cNvPr id="37902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37903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37904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2070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1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907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2073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7909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791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7911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912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913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1pPr>
          </a:lstStyle>
          <a:p>
            <a:fld id="{DDE511FB-AA59-4E6F-8922-7077D827A2A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8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E:\kinofilm_moy_laskoviy_i_nezhniy_zver_-_vals_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E:\kinofilm_moy_laskoviy_i_nezhniy_zver_-_vals_.mp3" TargetMode="External"/><Relationship Id="rId6" Type="http://schemas.openxmlformats.org/officeDocument/2006/relationships/image" Target="../media/image31.png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kinofilm_moy_laskoviy_i_nezhniy_zver_-_vals_.mp3" TargetMode="Externa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evastopol.ru.whoo.net/index4.shtml" TargetMode="External"/><Relationship Id="rId2" Type="http://schemas.openxmlformats.org/officeDocument/2006/relationships/slideLayout" Target="../slideLayouts/slideLayout7.xml"/><Relationship Id="rId1" Type="http://schemas.openxmlformats.org/officeDocument/2006/relationships/audio" Target="file:///E:\kinofilm_moy_laskoviy_i_nezhniy_zver_-_vals_.mp3" TargetMode="Externa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hyperlink" Target="http://www.walesta.com/walesta/ru/owosi/kapusta.htm" TargetMode="External"/><Relationship Id="rId7" Type="http://schemas.openxmlformats.org/officeDocument/2006/relationships/hyperlink" Target="http://www.ogorod.krasline.ru/index.htm" TargetMode="External"/><Relationship Id="rId12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6.jpeg"/><Relationship Id="rId11" Type="http://schemas.openxmlformats.org/officeDocument/2006/relationships/hyperlink" Target="http://aliveplanet.narod.ru/2003/9/zelen.htm" TargetMode="External"/><Relationship Id="rId5" Type="http://schemas.openxmlformats.org/officeDocument/2006/relationships/hyperlink" Target="http://cook.innov.ru/5/1.htm" TargetMode="External"/><Relationship Id="rId10" Type="http://schemas.openxmlformats.org/officeDocument/2006/relationships/image" Target="../media/image18.jpeg"/><Relationship Id="rId4" Type="http://schemas.openxmlformats.org/officeDocument/2006/relationships/image" Target="../media/image15.jpeg"/><Relationship Id="rId9" Type="http://schemas.openxmlformats.org/officeDocument/2006/relationships/hyperlink" Target="http://www.repsol.ru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F9999"/>
            </a:gs>
            <a:gs pos="50000">
              <a:srgbClr val="FF9900"/>
            </a:gs>
            <a:gs pos="100000">
              <a:srgbClr val="FF99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89363"/>
            <a:ext cx="6400800" cy="1774825"/>
          </a:xfrm>
        </p:spPr>
        <p:txBody>
          <a:bodyPr/>
          <a:lstStyle/>
          <a:p>
            <a:pPr eaLnBrk="1" hangingPunct="1"/>
            <a:endParaRPr lang="ru-RU" altLang="ru-RU" sz="5400" b="1" smtClean="0">
              <a:solidFill>
                <a:srgbClr val="FF0066"/>
              </a:solidFill>
              <a:latin typeface="Arial Black" pitchFamily="34" charset="0"/>
            </a:endParaRPr>
          </a:p>
        </p:txBody>
      </p:sp>
      <p:pic>
        <p:nvPicPr>
          <p:cNvPr id="2054" name="Picture 6" descr="листик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952519">
            <a:off x="7019925" y="4652963"/>
            <a:ext cx="1625600" cy="160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 descr="осень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850" y="1844675"/>
            <a:ext cx="158432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7" name="WordArt 9"/>
          <p:cNvSpPr>
            <a:spLocks noChangeArrowheads="1" noChangeShapeType="1" noTextEdit="1"/>
          </p:cNvSpPr>
          <p:nvPr/>
        </p:nvSpPr>
        <p:spPr bwMode="auto">
          <a:xfrm>
            <a:off x="395288" y="3860800"/>
            <a:ext cx="6192837" cy="201612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4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Impact"/>
              </a:rPr>
              <a:t>Славная осень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339975" y="1628775"/>
            <a:ext cx="65532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2400">
                <a:solidFill>
                  <a:srgbClr val="800000"/>
                </a:solidFill>
              </a:rPr>
              <a:t>Унылая пора!Очей очарованье!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>
                <a:solidFill>
                  <a:srgbClr val="800000"/>
                </a:solidFill>
              </a:rPr>
              <a:t>Приятна мне твоя прощальная краса,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>
                <a:solidFill>
                  <a:srgbClr val="800000"/>
                </a:solidFill>
              </a:rPr>
              <a:t>Люблю я пышное природы увяданье,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>
                <a:solidFill>
                  <a:srgbClr val="800000"/>
                </a:solidFill>
              </a:rPr>
              <a:t>В багрец и золото одетые леса…</a:t>
            </a:r>
          </a:p>
          <a:p>
            <a:pPr algn="r" eaLnBrk="1" hangingPunct="1">
              <a:spcBef>
                <a:spcPct val="50000"/>
              </a:spcBef>
            </a:pPr>
            <a:r>
              <a:rPr lang="ru-RU" altLang="ru-RU" sz="2400">
                <a:solidFill>
                  <a:srgbClr val="800000"/>
                </a:solidFill>
              </a:rPr>
              <a:t>А.С. Пушкин</a:t>
            </a:r>
          </a:p>
        </p:txBody>
      </p:sp>
      <p:pic>
        <p:nvPicPr>
          <p:cNvPr id="11" name="kinofilm_moy_laskoviy_i_nezhniy_zver_-_vals_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8072438" y="150018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4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 nodeType="clickPar">
                      <p:stCondLst>
                        <p:cond delay="0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8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 showWhenStopped="0">
                <p:cTn id="2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  <p:bldLst>
      <p:bldP spid="2057" grpId="0" animBg="1"/>
      <p:bldP spid="205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 flipH="1">
            <a:off x="-34925" y="-295275"/>
            <a:ext cx="69850" cy="295275"/>
          </a:xfrm>
        </p:spPr>
        <p:txBody>
          <a:bodyPr/>
          <a:lstStyle/>
          <a:p>
            <a:pPr eaLnBrk="1" hangingPunct="1">
              <a:defRPr/>
            </a:pPr>
            <a:endParaRPr lang="ru-RU" sz="4000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Исчезли насекомые</a:t>
            </a:r>
          </a:p>
          <a:p>
            <a:pPr eaLnBrk="1" hangingPunct="1">
              <a:defRPr/>
            </a:pPr>
            <a:r>
              <a:rPr lang="ru-RU" smtClean="0"/>
              <a:t>Листопад</a:t>
            </a:r>
          </a:p>
          <a:p>
            <a:pPr eaLnBrk="1" hangingPunct="1">
              <a:defRPr/>
            </a:pPr>
            <a:r>
              <a:rPr lang="ru-RU" smtClean="0"/>
              <a:t>Созрел урожай</a:t>
            </a:r>
          </a:p>
          <a:p>
            <a:pPr eaLnBrk="1" hangingPunct="1">
              <a:defRPr/>
            </a:pPr>
            <a:r>
              <a:rPr lang="ru-RU" smtClean="0"/>
              <a:t>Похолодание</a:t>
            </a:r>
          </a:p>
          <a:p>
            <a:pPr eaLnBrk="1" hangingPunct="1">
              <a:defRPr/>
            </a:pPr>
            <a:r>
              <a:rPr lang="ru-RU" smtClean="0"/>
              <a:t>День стал короче</a:t>
            </a:r>
          </a:p>
          <a:p>
            <a:pPr eaLnBrk="1" hangingPunct="1">
              <a:defRPr/>
            </a:pPr>
            <a:r>
              <a:rPr lang="ru-RU" smtClean="0"/>
              <a:t>Белка запасает корм</a:t>
            </a:r>
          </a:p>
        </p:txBody>
      </p:sp>
      <p:sp>
        <p:nvSpPr>
          <p:cNvPr id="39941" name="WordArt 5"/>
          <p:cNvSpPr>
            <a:spLocks noChangeArrowheads="1" noChangeShapeType="1" noTextEdit="1"/>
          </p:cNvSpPr>
          <p:nvPr/>
        </p:nvSpPr>
        <p:spPr bwMode="auto">
          <a:xfrm>
            <a:off x="3348038" y="188913"/>
            <a:ext cx="1895475" cy="15208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4400" i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Осенью</a:t>
            </a:r>
          </a:p>
        </p:txBody>
      </p:sp>
      <p:pic>
        <p:nvPicPr>
          <p:cNvPr id="13317" name="Picture 7" descr="CAAZ8HY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51363" y="3411538"/>
            <a:ext cx="39687" cy="3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4" name="Picture 8" descr="CAAZ8HYJ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7900" y="2133600"/>
            <a:ext cx="3600450" cy="345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CCCCFF"/>
            </a:gs>
            <a:gs pos="100000">
              <a:srgbClr val="FF66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800" b="1" i="1" smtClean="0">
                <a:solidFill>
                  <a:srgbClr val="CC0066"/>
                </a:solidFill>
              </a:rPr>
              <a:t>Заключение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525962"/>
          </a:xfrm>
        </p:spPr>
        <p:txBody>
          <a:bodyPr/>
          <a:lstStyle/>
          <a:p>
            <a:pPr eaLnBrk="1" hangingPunct="1"/>
            <a:r>
              <a:rPr lang="ru-RU" altLang="ru-RU" sz="2800" smtClean="0">
                <a:solidFill>
                  <a:srgbClr val="006666"/>
                </a:solidFill>
              </a:rPr>
              <a:t>Отгремели летние спасы ,которые отмечаются в августе : медовый, яблочный, ореховый-олицетворяющие сбор летних даров природы.</a:t>
            </a:r>
          </a:p>
          <a:p>
            <a:pPr eaLnBrk="1" hangingPunct="1"/>
            <a:r>
              <a:rPr lang="ru-RU" altLang="ru-RU" sz="2800" b="1" u="sng" smtClean="0">
                <a:solidFill>
                  <a:srgbClr val="990033"/>
                </a:solidFill>
              </a:rPr>
              <a:t>Весна красна цветами, а осень –плодами и пирогами.</a:t>
            </a:r>
          </a:p>
        </p:txBody>
      </p:sp>
      <p:pic>
        <p:nvPicPr>
          <p:cNvPr id="25607" name="Picture 7" descr="is[6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1345551">
            <a:off x="611188" y="4581525"/>
            <a:ext cx="1725612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8" name="Picture 8" descr="is[46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35375" y="4221163"/>
            <a:ext cx="1655763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0" name="Picture 10" descr="is[2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334311">
            <a:off x="6443663" y="4508500"/>
            <a:ext cx="1735137" cy="152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560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20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6" name="WordArt 6"/>
          <p:cNvSpPr>
            <a:spLocks noChangeArrowheads="1" noChangeShapeType="1" noTextEdit="1"/>
          </p:cNvSpPr>
          <p:nvPr/>
        </p:nvSpPr>
        <p:spPr bwMode="auto">
          <a:xfrm>
            <a:off x="323850" y="1125538"/>
            <a:ext cx="8280400" cy="28797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До новых встреч !</a:t>
            </a:r>
          </a:p>
        </p:txBody>
      </p:sp>
      <p:pic>
        <p:nvPicPr>
          <p:cNvPr id="30728" name="Picture 8" descr="35a51389ca37e2ab2187f246d3693d8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95738" y="3716338"/>
            <a:ext cx="4465637" cy="274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9" name="Picture 9" descr="is[64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27313" y="5157788"/>
            <a:ext cx="1727200" cy="131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kinofilm_moy_laskoviy_i_nezhniy_zver_-_vals_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1000125" y="4071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" dur="20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3072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FFF00"/>
            </a:gs>
            <a:gs pos="100000">
              <a:srgbClr val="66FFFF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28638" y="188913"/>
            <a:ext cx="8229600" cy="1143000"/>
          </a:xfrm>
        </p:spPr>
        <p:txBody>
          <a:bodyPr/>
          <a:lstStyle/>
          <a:p>
            <a:pPr algn="r" eaLnBrk="1" hangingPunct="1"/>
            <a:r>
              <a:rPr lang="ru-RU" altLang="ru-RU" b="1" u="sng" smtClean="0">
                <a:solidFill>
                  <a:schemeClr val="accent2"/>
                </a:solidFill>
              </a:rPr>
              <a:t>Вступление: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6888" y="1268413"/>
            <a:ext cx="8291512" cy="2765425"/>
          </a:xfrm>
        </p:spPr>
        <p:txBody>
          <a:bodyPr/>
          <a:lstStyle/>
          <a:p>
            <a:pPr algn="r" eaLnBrk="1" hangingPunct="1"/>
            <a:r>
              <a:rPr lang="ru-RU" altLang="ru-RU" b="1" i="1" smtClean="0"/>
              <a:t>           </a:t>
            </a:r>
            <a:r>
              <a:rPr lang="ru-RU" altLang="ru-RU" sz="2400" b="1" i="1" smtClean="0">
                <a:solidFill>
                  <a:schemeClr val="hlink"/>
                </a:solidFill>
              </a:rPr>
              <a:t>  </a:t>
            </a:r>
            <a:r>
              <a:rPr lang="ru-RU" altLang="ru-RU" sz="2400" b="1" i="1" smtClean="0">
                <a:solidFill>
                  <a:srgbClr val="006600"/>
                </a:solidFill>
              </a:rPr>
              <a:t>Мы , люди среднерусской полосы , имеем возможность 4 раза в году наблюдать за изменением времен года. Но не все из нас способны выразить свое восхищение увиденной красотой природы. Такой божий дар дан только людям творческим: поэтам, писателям, музыкантам, художникам …Их произведения позволяют снова ощутить красоту  нашей природы. К литературным шедеврам, воспевающим  красоту природы, относятся творения А.С. Пушкина «Осень» и И.А. Бунина «Листопад». </a:t>
            </a:r>
          </a:p>
        </p:txBody>
      </p:sp>
      <p:pic>
        <p:nvPicPr>
          <p:cNvPr id="7178" name="Picture 10" descr="лист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623538">
            <a:off x="252413" y="285750"/>
            <a:ext cx="1944687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9" name="Picture 11" descr="лес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5516563"/>
            <a:ext cx="1873250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FCCFF"/>
            </a:gs>
            <a:gs pos="50000">
              <a:srgbClr val="FFFFCC"/>
            </a:gs>
            <a:gs pos="100000">
              <a:srgbClr val="FFCC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i="1" u="sng" smtClean="0">
                <a:solidFill>
                  <a:srgbClr val="FFFF00"/>
                </a:solidFill>
                <a:latin typeface="Blackadder ITC" pitchFamily="82" charset="0"/>
              </a:rPr>
              <a:t>осенние месяцы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28638" y="2852738"/>
            <a:ext cx="8229600" cy="3744912"/>
          </a:xfrm>
        </p:spPr>
        <p:txBody>
          <a:bodyPr/>
          <a:lstStyle/>
          <a:p>
            <a:pPr eaLnBrk="1" hangingPunct="1"/>
            <a:r>
              <a:rPr lang="ru-RU" altLang="ru-RU" sz="2800" b="1" u="sng" smtClean="0">
                <a:solidFill>
                  <a:srgbClr val="FF3399"/>
                </a:solidFill>
              </a:rPr>
              <a:t>Сентябрь</a:t>
            </a:r>
            <a:r>
              <a:rPr lang="ru-RU" altLang="ru-RU" sz="2800" smtClean="0">
                <a:solidFill>
                  <a:srgbClr val="FF3399"/>
                </a:solidFill>
              </a:rPr>
              <a:t> –первый осенний месяц.В народе его прозвали «Вересень»,т.к.в это время цвёл вереск,т.е.рябинник.</a:t>
            </a:r>
          </a:p>
          <a:p>
            <a:pPr eaLnBrk="1" hangingPunct="1"/>
            <a:r>
              <a:rPr lang="ru-RU" altLang="ru-RU" sz="2800" b="1" u="sng" smtClean="0">
                <a:solidFill>
                  <a:schemeClr val="accent2"/>
                </a:solidFill>
              </a:rPr>
              <a:t>Октябрь-</a:t>
            </a:r>
            <a:r>
              <a:rPr lang="ru-RU" altLang="ru-RU" sz="2800" smtClean="0">
                <a:solidFill>
                  <a:schemeClr val="accent2"/>
                </a:solidFill>
              </a:rPr>
              <a:t>листопадник, грязник, хлебник т.к.с полей убран хлеб, полны закрома.</a:t>
            </a:r>
          </a:p>
          <a:p>
            <a:pPr eaLnBrk="1" hangingPunct="1"/>
            <a:r>
              <a:rPr lang="ru-RU" altLang="ru-RU" sz="2800" b="1" u="sng" smtClean="0">
                <a:solidFill>
                  <a:srgbClr val="008000"/>
                </a:solidFill>
              </a:rPr>
              <a:t>Ноябрь</a:t>
            </a:r>
            <a:r>
              <a:rPr lang="ru-RU" altLang="ru-RU" sz="2800" smtClean="0">
                <a:solidFill>
                  <a:srgbClr val="008000"/>
                </a:solidFill>
              </a:rPr>
              <a:t>-полузимник и ледовый кузнец.</a:t>
            </a:r>
          </a:p>
          <a:p>
            <a:pPr lvl="1" eaLnBrk="1" hangingPunct="1"/>
            <a:r>
              <a:rPr lang="ru-RU" altLang="ru-RU" sz="3200" b="1" i="1" u="sng" smtClean="0">
                <a:solidFill>
                  <a:srgbClr val="FF3300"/>
                </a:solidFill>
              </a:rPr>
              <a:t>Подумай,почему такие названия?</a:t>
            </a:r>
          </a:p>
          <a:p>
            <a:pPr eaLnBrk="1" hangingPunct="1"/>
            <a:endParaRPr lang="ru-RU" altLang="ru-RU" b="1" i="1" u="sng" smtClean="0">
              <a:solidFill>
                <a:srgbClr val="FF3300"/>
              </a:solidFill>
            </a:endParaRPr>
          </a:p>
        </p:txBody>
      </p:sp>
      <p:sp>
        <p:nvSpPr>
          <p:cNvPr id="6148" name="WordArt 10"/>
          <p:cNvSpPr>
            <a:spLocks noChangeArrowheads="1" noChangeShapeType="1" noTextEdit="1"/>
          </p:cNvSpPr>
          <p:nvPr/>
        </p:nvSpPr>
        <p:spPr bwMode="auto">
          <a:xfrm>
            <a:off x="1116013" y="260350"/>
            <a:ext cx="6769100" cy="619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Осенние месяцы</a:t>
            </a:r>
          </a:p>
        </p:txBody>
      </p:sp>
      <p:pic>
        <p:nvPicPr>
          <p:cNvPr id="10252" name="Picture 12" descr="берёз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48038" y="1268413"/>
            <a:ext cx="2087562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024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"/>
                                        <p:tgtEl>
                                          <p:spTgt spid="10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400" fill="hold"/>
                                        <p:tgtEl>
                                          <p:spTgt spid="10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10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4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FFF66"/>
            </a:gs>
            <a:gs pos="100000">
              <a:srgbClr val="99CC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28638" y="0"/>
            <a:ext cx="8229600" cy="1157288"/>
          </a:xfrm>
        </p:spPr>
        <p:txBody>
          <a:bodyPr/>
          <a:lstStyle/>
          <a:p>
            <a:pPr eaLnBrk="1" hangingPunct="1"/>
            <a:r>
              <a:rPr lang="ru-RU" altLang="ru-RU" b="1" u="sng" smtClean="0">
                <a:solidFill>
                  <a:srgbClr val="FF0066"/>
                </a:solidFill>
                <a:latin typeface="Arial Black" pitchFamily="34" charset="0"/>
              </a:rPr>
              <a:t>Осенняя фантазия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9144000" cy="5876925"/>
          </a:xfrm>
        </p:spPr>
        <p:txBody>
          <a:bodyPr/>
          <a:lstStyle/>
          <a:p>
            <a:pPr marL="609600" indent="-609600" eaLnBrk="1" hangingPunct="1"/>
            <a:r>
              <a:rPr lang="ru-RU" altLang="ru-RU" b="1" i="1" smtClean="0">
                <a:solidFill>
                  <a:schemeClr val="accent2"/>
                </a:solidFill>
              </a:rPr>
              <a:t>Осень- это буйство красок:золотые, </a:t>
            </a:r>
          </a:p>
          <a:p>
            <a:pPr marL="609600" indent="-609600" eaLnBrk="1" hangingPunct="1"/>
            <a:r>
              <a:rPr lang="ru-RU" altLang="ru-RU" b="1" i="1" smtClean="0">
                <a:solidFill>
                  <a:schemeClr val="accent2"/>
                </a:solidFill>
              </a:rPr>
              <a:t>багряные.Сверкают и горят ярким блеском осенние краски,от них веет теплом.Переливы красок осени мы можем увидеть в картине И.Левитана «Золотая осень»</a:t>
            </a:r>
          </a:p>
          <a:p>
            <a:pPr marL="609600" indent="-609600" eaLnBrk="1" hangingPunct="1"/>
            <a:endParaRPr lang="ru-RU" altLang="ru-RU" sz="3600" b="1" i="1" smtClean="0">
              <a:solidFill>
                <a:schemeClr val="accent2"/>
              </a:solidFill>
            </a:endParaRPr>
          </a:p>
          <a:p>
            <a:pPr marL="609600" indent="-609600" eaLnBrk="1" hangingPunct="1"/>
            <a:endParaRPr lang="ru-RU" altLang="ru-RU" sz="3600" b="1" i="1" smtClean="0">
              <a:solidFill>
                <a:srgbClr val="0066FF"/>
              </a:solidFill>
            </a:endParaRPr>
          </a:p>
          <a:p>
            <a:pPr marL="609600" indent="-609600" eaLnBrk="1" hangingPunct="1"/>
            <a:r>
              <a:rPr lang="ru-RU" altLang="ru-RU" sz="3600" i="1" u="sng" smtClean="0">
                <a:solidFill>
                  <a:srgbClr val="660066"/>
                </a:solidFill>
              </a:rPr>
              <a:t>Составьте предложение по картине И.Левитана «Золотая осень»</a:t>
            </a:r>
          </a:p>
        </p:txBody>
      </p:sp>
      <p:pic>
        <p:nvPicPr>
          <p:cNvPr id="12295" name="Picture 7" descr="Левитан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3789363"/>
            <a:ext cx="2520950" cy="180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kinofilm_moy_laskoviy_i_nezhniy_zver_-_vals_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215313" y="4572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9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122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35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1229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FCCFF"/>
            </a:gs>
            <a:gs pos="100000">
              <a:srgbClr val="FFFF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WordArt 5"/>
          <p:cNvSpPr>
            <a:spLocks noChangeArrowheads="1" noChangeShapeType="1" noTextEdit="1"/>
          </p:cNvSpPr>
          <p:nvPr/>
        </p:nvSpPr>
        <p:spPr bwMode="auto">
          <a:xfrm>
            <a:off x="1258888" y="549275"/>
            <a:ext cx="6769100" cy="1008063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Arial"/>
                <a:cs typeface="Arial"/>
              </a:rPr>
              <a:t>И.А.Бунин «Листопад»</a:t>
            </a: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2268538" y="1196975"/>
            <a:ext cx="5154612" cy="520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altLang="ru-RU" sz="2400" b="0">
                <a:solidFill>
                  <a:srgbClr val="006600"/>
                </a:solidFill>
              </a:rPr>
              <a:t>Лес, точно терем расписной,</a:t>
            </a:r>
          </a:p>
          <a:p>
            <a:pPr eaLnBrk="1" hangingPunct="1"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altLang="ru-RU" sz="2400" b="0">
                <a:solidFill>
                  <a:srgbClr val="006600"/>
                </a:solidFill>
              </a:rPr>
              <a:t>Лиловый, золотой, багряный,</a:t>
            </a:r>
          </a:p>
          <a:p>
            <a:pPr eaLnBrk="1" hangingPunct="1"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altLang="ru-RU" sz="2400" b="0">
                <a:solidFill>
                  <a:srgbClr val="006600"/>
                </a:solidFill>
              </a:rPr>
              <a:t>Веселой, пестрою стеной</a:t>
            </a:r>
          </a:p>
          <a:p>
            <a:pPr eaLnBrk="1" hangingPunct="1"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altLang="ru-RU" sz="2400" b="0">
                <a:solidFill>
                  <a:srgbClr val="006600"/>
                </a:solidFill>
              </a:rPr>
              <a:t>Стоит над светлою поляной.</a:t>
            </a:r>
          </a:p>
          <a:p>
            <a:pPr eaLnBrk="1" hangingPunct="1"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altLang="ru-RU" sz="2400" b="0">
                <a:solidFill>
                  <a:srgbClr val="006600"/>
                </a:solidFill>
              </a:rPr>
              <a:t>Березы желтою резьбой</a:t>
            </a:r>
          </a:p>
          <a:p>
            <a:pPr eaLnBrk="1" hangingPunct="1"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altLang="ru-RU" sz="2400" b="0">
                <a:solidFill>
                  <a:srgbClr val="006600"/>
                </a:solidFill>
              </a:rPr>
              <a:t>Блестят в лазури голубой,</a:t>
            </a:r>
          </a:p>
          <a:p>
            <a:pPr eaLnBrk="1" hangingPunct="1"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altLang="ru-RU" sz="2400" b="0">
                <a:solidFill>
                  <a:srgbClr val="006600"/>
                </a:solidFill>
              </a:rPr>
              <a:t>Как вышки, елочки темнеют,</a:t>
            </a:r>
          </a:p>
          <a:p>
            <a:pPr eaLnBrk="1" hangingPunct="1"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altLang="ru-RU" sz="2400" b="0">
                <a:solidFill>
                  <a:srgbClr val="006600"/>
                </a:solidFill>
              </a:rPr>
              <a:t>А между кленами синеют</a:t>
            </a:r>
          </a:p>
          <a:p>
            <a:pPr eaLnBrk="1" hangingPunct="1"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altLang="ru-RU" sz="2400" b="0">
                <a:solidFill>
                  <a:srgbClr val="006600"/>
                </a:solidFill>
              </a:rPr>
              <a:t>То там, то здесь в листве сквозной</a:t>
            </a:r>
          </a:p>
          <a:p>
            <a:pPr eaLnBrk="1" hangingPunct="1"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altLang="ru-RU" sz="2400" b="0">
                <a:solidFill>
                  <a:srgbClr val="006600"/>
                </a:solidFill>
              </a:rPr>
              <a:t>Просветы в небо, что оконца.</a:t>
            </a:r>
          </a:p>
          <a:p>
            <a:pPr eaLnBrk="1" hangingPunct="1"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altLang="ru-RU" sz="2400" b="0">
                <a:solidFill>
                  <a:srgbClr val="006600"/>
                </a:solidFill>
              </a:rPr>
              <a:t>Лес пахнет дубом и сосной,</a:t>
            </a:r>
          </a:p>
          <a:p>
            <a:pPr eaLnBrk="1" hangingPunct="1"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altLang="ru-RU" sz="2400" b="0">
                <a:solidFill>
                  <a:srgbClr val="006600"/>
                </a:solidFill>
              </a:rPr>
              <a:t>За лето высох он от солнца,</a:t>
            </a:r>
          </a:p>
          <a:p>
            <a:pPr eaLnBrk="1" hangingPunct="1"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altLang="ru-RU" sz="2400" b="0">
                <a:solidFill>
                  <a:srgbClr val="006600"/>
                </a:solidFill>
              </a:rPr>
              <a:t>И Осень тихою вдовой</a:t>
            </a:r>
          </a:p>
          <a:p>
            <a:pPr eaLnBrk="1" hangingPunct="1"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altLang="ru-RU" sz="2400" b="0">
                <a:solidFill>
                  <a:srgbClr val="006600"/>
                </a:solidFill>
              </a:rPr>
              <a:t>Вступает в пестрый терем свой.</a:t>
            </a:r>
          </a:p>
        </p:txBody>
      </p:sp>
      <p:pic>
        <p:nvPicPr>
          <p:cNvPr id="31753" name="Picture 9" descr="is?aBdPDhI1gTHBc5qgBSM8vSgYMCZW6Wur69aUfyQGZ5c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996772">
            <a:off x="468313" y="2506663"/>
            <a:ext cx="1576387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4" name="Picture 10" descr="CAT4YM7U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64388" y="4797425"/>
            <a:ext cx="1655762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kinofilm_moy_laskoviy_i_nezhniy_zver_-_vals_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7643813" y="2836863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0"/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0"/>
                                        <p:tgtEl>
                                          <p:spTgt spid="317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317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317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0"/>
                                        <p:tgtEl>
                                          <p:spTgt spid="317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317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317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3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0"/>
                                        <p:tgtEl>
                                          <p:spTgt spid="317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0" fill="hold"/>
                                        <p:tgtEl>
                                          <p:spTgt spid="317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317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4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0"/>
                                        <p:tgtEl>
                                          <p:spTgt spid="317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0" fill="hold"/>
                                        <p:tgtEl>
                                          <p:spTgt spid="317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0" fill="hold"/>
                                        <p:tgtEl>
                                          <p:spTgt spid="317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6000"/>
                            </p:stCondLst>
                            <p:childTnLst>
                              <p:par>
                                <p:cTn id="5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0"/>
                                        <p:tgtEl>
                                          <p:spTgt spid="317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0" fill="hold"/>
                                        <p:tgtEl>
                                          <p:spTgt spid="317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0" fill="hold"/>
                                        <p:tgtEl>
                                          <p:spTgt spid="317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id="5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0"/>
                                        <p:tgtEl>
                                          <p:spTgt spid="317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0" fill="hold"/>
                                        <p:tgtEl>
                                          <p:spTgt spid="317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0" fill="hold"/>
                                        <p:tgtEl>
                                          <p:spTgt spid="317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36000"/>
                            </p:stCondLst>
                            <p:childTnLst>
                              <p:par>
                                <p:cTn id="6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0"/>
                                        <p:tgtEl>
                                          <p:spTgt spid="317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0" fill="hold"/>
                                        <p:tgtEl>
                                          <p:spTgt spid="317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0" fill="hold"/>
                                        <p:tgtEl>
                                          <p:spTgt spid="317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41000"/>
                            </p:stCondLst>
                            <p:childTnLst>
                              <p:par>
                                <p:cTn id="6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0"/>
                                        <p:tgtEl>
                                          <p:spTgt spid="317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0" fill="hold"/>
                                        <p:tgtEl>
                                          <p:spTgt spid="317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0" fill="hold"/>
                                        <p:tgtEl>
                                          <p:spTgt spid="317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46000"/>
                            </p:stCondLst>
                            <p:childTnLst>
                              <p:par>
                                <p:cTn id="7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0"/>
                                        <p:tgtEl>
                                          <p:spTgt spid="317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0" fill="hold"/>
                                        <p:tgtEl>
                                          <p:spTgt spid="317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0" fill="hold"/>
                                        <p:tgtEl>
                                          <p:spTgt spid="317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51000"/>
                            </p:stCondLst>
                            <p:childTnLst>
                              <p:par>
                                <p:cTn id="8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0"/>
                                        <p:tgtEl>
                                          <p:spTgt spid="3175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5000" fill="hold"/>
                                        <p:tgtEl>
                                          <p:spTgt spid="3175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0" fill="hold"/>
                                        <p:tgtEl>
                                          <p:spTgt spid="3175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56000"/>
                            </p:stCondLst>
                            <p:childTnLst>
                              <p:par>
                                <p:cTn id="8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0"/>
                                        <p:tgtEl>
                                          <p:spTgt spid="3175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5000" fill="hold"/>
                                        <p:tgtEl>
                                          <p:spTgt spid="3175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0" fill="hold"/>
                                        <p:tgtEl>
                                          <p:spTgt spid="3175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61000"/>
                            </p:stCondLst>
                            <p:childTnLst>
                              <p:par>
                                <p:cTn id="9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0"/>
                                        <p:tgtEl>
                                          <p:spTgt spid="3175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5000" fill="hold"/>
                                        <p:tgtEl>
                                          <p:spTgt spid="3175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0" fill="hold"/>
                                        <p:tgtEl>
                                          <p:spTgt spid="3175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66000"/>
                            </p:stCondLst>
                            <p:childTnLst>
                              <p:par>
                                <p:cTn id="9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0"/>
                                        <p:tgtEl>
                                          <p:spTgt spid="3175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5000" fill="hold"/>
                                        <p:tgtEl>
                                          <p:spTgt spid="3175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0" fill="hold"/>
                                        <p:tgtEl>
                                          <p:spTgt spid="3175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04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3174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FFF66"/>
            </a:gs>
            <a:gs pos="50000">
              <a:srgbClr val="FF3300"/>
            </a:gs>
            <a:gs pos="100000">
              <a:srgbClr val="FFFF6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i="1" smtClean="0">
                <a:solidFill>
                  <a:srgbClr val="6600CC"/>
                </a:solidFill>
                <a:latin typeface="Blackadder ITC" pitchFamily="82" charset="0"/>
              </a:rPr>
              <a:t>Объясни значение слов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41438"/>
            <a:ext cx="8435975" cy="5256212"/>
          </a:xfrm>
        </p:spPr>
        <p:txBody>
          <a:bodyPr/>
          <a:lstStyle/>
          <a:p>
            <a:pPr eaLnBrk="1" hangingPunct="1"/>
            <a:r>
              <a:rPr lang="ru-RU" altLang="ru-RU" smtClean="0">
                <a:solidFill>
                  <a:srgbClr val="006699"/>
                </a:solidFill>
                <a:latin typeface="Arial Rounded MT Bold" pitchFamily="34" charset="0"/>
              </a:rPr>
              <a:t>Терем-жилое помещение в верхней части дома в виде башни(в Древней Руси)</a:t>
            </a:r>
          </a:p>
          <a:p>
            <a:pPr eaLnBrk="1" hangingPunct="1"/>
            <a:r>
              <a:rPr lang="ru-RU" altLang="ru-RU" smtClean="0">
                <a:solidFill>
                  <a:srgbClr val="990000"/>
                </a:solidFill>
              </a:rPr>
              <a:t>Лиловый-цвет соцветий сирени.</a:t>
            </a:r>
          </a:p>
          <a:p>
            <a:pPr eaLnBrk="1" hangingPunct="1"/>
            <a:r>
              <a:rPr lang="ru-RU" altLang="ru-RU" smtClean="0">
                <a:solidFill>
                  <a:srgbClr val="003300"/>
                </a:solidFill>
              </a:rPr>
              <a:t>Багряный-красный густого тёмного оттенка.</a:t>
            </a:r>
          </a:p>
          <a:p>
            <a:pPr eaLnBrk="1" hangingPunct="1"/>
            <a:r>
              <a:rPr lang="ru-RU" altLang="ru-RU" smtClean="0">
                <a:solidFill>
                  <a:srgbClr val="663300"/>
                </a:solidFill>
              </a:rPr>
              <a:t>Лазурь- светло-синий цвет.</a:t>
            </a:r>
          </a:p>
          <a:p>
            <a:pPr eaLnBrk="1" hangingPunct="1"/>
            <a:r>
              <a:rPr lang="ru-RU" altLang="ru-RU" smtClean="0">
                <a:solidFill>
                  <a:srgbClr val="6600CC"/>
                </a:solidFill>
              </a:rPr>
              <a:t>Пёстрый- состоящий из разноцветных </a:t>
            </a:r>
          </a:p>
          <a:p>
            <a:pPr eaLnBrk="1" hangingPunct="1">
              <a:buFontTx/>
              <a:buNone/>
            </a:pPr>
            <a:r>
              <a:rPr lang="ru-RU" altLang="ru-RU" smtClean="0">
                <a:solidFill>
                  <a:srgbClr val="6600CC"/>
                </a:solidFill>
              </a:rPr>
              <a:t>пятен, разноцветный.</a:t>
            </a:r>
          </a:p>
        </p:txBody>
      </p:sp>
      <p:pic>
        <p:nvPicPr>
          <p:cNvPr id="16389" name="Picture 5" descr="ле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80288" y="3573463"/>
            <a:ext cx="1476375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6" descr="узор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990856">
            <a:off x="250825" y="260350"/>
            <a:ext cx="1169988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.0  -0.071 0.01333  C -0.051 0.01867  -0.032 0.02133  -0.017 0.02  C -0.004 0.02  0.01 0.01733  0.025 0.01333  C 0.069 0.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.0 0.0  Z" pathEditMode="relative">
                                      <p:cBhvr>
                                        <p:cTn id="6" dur="12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98" decel="100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98" decel="1000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sz="4000" i="1" u="sng" smtClean="0">
                <a:solidFill>
                  <a:srgbClr val="FF3300"/>
                </a:solidFill>
              </a:rPr>
              <a:t>Кроссворд «На осенней грядке»</a:t>
            </a:r>
          </a:p>
        </p:txBody>
      </p:sp>
      <p:graphicFrame>
        <p:nvGraphicFramePr>
          <p:cNvPr id="18671" name="Group 239"/>
          <p:cNvGraphicFramePr>
            <a:graphicFrameLocks noGrp="1"/>
          </p:cNvGraphicFramePr>
          <p:nvPr>
            <p:ph idx="1"/>
          </p:nvPr>
        </p:nvGraphicFramePr>
        <p:xfrm>
          <a:off x="468313" y="1268413"/>
          <a:ext cx="6408737" cy="2665412"/>
        </p:xfrm>
        <a:graphic>
          <a:graphicData uri="http://schemas.openxmlformats.org/drawingml/2006/table">
            <a:tbl>
              <a:tblPr/>
              <a:tblGrid>
                <a:gridCol w="719137"/>
                <a:gridCol w="792163"/>
                <a:gridCol w="647700"/>
                <a:gridCol w="720725"/>
                <a:gridCol w="647700"/>
                <a:gridCol w="720725"/>
                <a:gridCol w="719137"/>
                <a:gridCol w="720725"/>
                <a:gridCol w="720725"/>
              </a:tblGrid>
              <a:tr h="533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Arial" charset="0"/>
                        </a:rPr>
                        <a:t>1.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D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7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Arial" charset="0"/>
                        </a:rPr>
                        <a:t>2.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D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Arial" charset="0"/>
                        </a:rPr>
                        <a:t>3.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D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Arial" charset="0"/>
                        </a:rPr>
                        <a:t>4.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D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Arial" charset="0"/>
                        </a:rPr>
                        <a:t>5.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D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305" name="Text Box 183"/>
          <p:cNvSpPr txBox="1">
            <a:spLocks noChangeArrowheads="1"/>
          </p:cNvSpPr>
          <p:nvPr/>
        </p:nvSpPr>
        <p:spPr bwMode="auto">
          <a:xfrm>
            <a:off x="1692275" y="4508500"/>
            <a:ext cx="446405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ru-RU" altLang="ru-RU" sz="2400">
              <a:solidFill>
                <a:srgbClr val="FF6600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ru-RU" altLang="ru-RU" sz="2400">
              <a:solidFill>
                <a:srgbClr val="FF6600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ru-RU" altLang="ru-RU" sz="2400">
              <a:solidFill>
                <a:srgbClr val="FF6600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ru-RU" altLang="ru-RU" sz="2400">
              <a:solidFill>
                <a:srgbClr val="FF6600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ru-RU" altLang="ru-RU" sz="2400">
              <a:solidFill>
                <a:srgbClr val="FF6600"/>
              </a:solidFill>
            </a:endParaRPr>
          </a:p>
        </p:txBody>
      </p:sp>
      <p:pic>
        <p:nvPicPr>
          <p:cNvPr id="18617" name="Picture 185" descr="is?qOTnwR99o9ZjMJ4T4iVVN5tMeBr6YDZPCYHDORb4Gj8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3800" y="4437063"/>
            <a:ext cx="129698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619" name="Picture 187" descr="is?nQfpMDWWHPCmn4BJEbZduuJImLd8VTN36Ux1vM80yeM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948488" y="5229225"/>
            <a:ext cx="136842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621" name="Picture 189" descr="is?Rf0SGSM4lqF-ybZ0nWwDIZaW6sJPBDHXiCBpgYnAuPw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235825" y="3141663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623" name="Picture 191" descr="is?-Ya2ccsdD78A7m4ZGxgv-eBiB1vFC9FP9MOeB5tk1i0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308850" y="1412875"/>
            <a:ext cx="12192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625" name="Picture 193" descr="is?L3BvW37nhM2WR4NZhAT5K_ohvTijfHVGbzm529AbVIE">
            <a:hlinkClick r:id="rId11"/>
          </p:cNvPr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987675" y="5300663"/>
            <a:ext cx="117157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633" name="Text Box 201"/>
          <p:cNvSpPr txBox="1">
            <a:spLocks noChangeArrowheads="1"/>
          </p:cNvSpPr>
          <p:nvPr/>
        </p:nvSpPr>
        <p:spPr bwMode="auto">
          <a:xfrm>
            <a:off x="395288" y="4149725"/>
            <a:ext cx="1439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2400">
                <a:solidFill>
                  <a:srgbClr val="FF00FF"/>
                </a:solidFill>
              </a:rPr>
              <a:t>1.репа</a:t>
            </a:r>
          </a:p>
        </p:txBody>
      </p:sp>
      <p:sp>
        <p:nvSpPr>
          <p:cNvPr id="18634" name="Text Box 202"/>
          <p:cNvSpPr txBox="1">
            <a:spLocks noChangeArrowheads="1"/>
          </p:cNvSpPr>
          <p:nvPr/>
        </p:nvSpPr>
        <p:spPr bwMode="auto">
          <a:xfrm>
            <a:off x="971550" y="4508500"/>
            <a:ext cx="158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2400">
                <a:solidFill>
                  <a:schemeClr val="hlink"/>
                </a:solidFill>
              </a:rPr>
              <a:t>2.редис</a:t>
            </a:r>
          </a:p>
        </p:txBody>
      </p:sp>
      <p:sp>
        <p:nvSpPr>
          <p:cNvPr id="18635" name="Text Box 203"/>
          <p:cNvSpPr txBox="1">
            <a:spLocks noChangeArrowheads="1"/>
          </p:cNvSpPr>
          <p:nvPr/>
        </p:nvSpPr>
        <p:spPr bwMode="auto">
          <a:xfrm>
            <a:off x="2771775" y="4292600"/>
            <a:ext cx="2087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2400">
                <a:solidFill>
                  <a:srgbClr val="3333CC"/>
                </a:solidFill>
              </a:rPr>
              <a:t>3.морковка</a:t>
            </a:r>
          </a:p>
        </p:txBody>
      </p:sp>
      <p:sp>
        <p:nvSpPr>
          <p:cNvPr id="18636" name="Text Box 204"/>
          <p:cNvSpPr txBox="1">
            <a:spLocks noChangeArrowheads="1"/>
          </p:cNvSpPr>
          <p:nvPr/>
        </p:nvSpPr>
        <p:spPr bwMode="auto">
          <a:xfrm>
            <a:off x="2627313" y="4724400"/>
            <a:ext cx="2016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2400">
                <a:solidFill>
                  <a:srgbClr val="FF3300"/>
                </a:solidFill>
              </a:rPr>
              <a:t>4.капуста</a:t>
            </a:r>
          </a:p>
        </p:txBody>
      </p:sp>
      <p:sp>
        <p:nvSpPr>
          <p:cNvPr id="18637" name="Text Box 205"/>
          <p:cNvSpPr txBox="1">
            <a:spLocks noChangeArrowheads="1"/>
          </p:cNvSpPr>
          <p:nvPr/>
        </p:nvSpPr>
        <p:spPr bwMode="auto">
          <a:xfrm>
            <a:off x="684213" y="5229225"/>
            <a:ext cx="1728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2400">
                <a:solidFill>
                  <a:srgbClr val="FF9900"/>
                </a:solidFill>
              </a:rPr>
              <a:t>5.свёкла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86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18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18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8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18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2000"/>
                                        <p:tgtEl>
                                          <p:spTgt spid="18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18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0" dur="2000"/>
                                        <p:tgtEl>
                                          <p:spTgt spid="18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633" grpId="0"/>
      <p:bldP spid="18635" grpId="0"/>
      <p:bldP spid="1863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 shadeToTitle="1">
        <a:gradFill rotWithShape="0">
          <a:gsLst>
            <a:gs pos="0">
              <a:srgbClr val="99CCFF"/>
            </a:gs>
            <a:gs pos="100000">
              <a:srgbClr val="FFFF00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1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i="1" smtClean="0">
                <a:solidFill>
                  <a:srgbClr val="D60093"/>
                </a:solidFill>
              </a:rPr>
              <a:t>Что это такое?</a:t>
            </a:r>
          </a:p>
        </p:txBody>
      </p:sp>
      <p:sp>
        <p:nvSpPr>
          <p:cNvPr id="20492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352901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000" smtClean="0">
                <a:solidFill>
                  <a:srgbClr val="990000"/>
                </a:solidFill>
              </a:rPr>
              <a:t>1. Это явление природы ,при котором понижается температура воздуха и появляется лёд на лужах.</a:t>
            </a:r>
          </a:p>
          <a:p>
            <a:pPr eaLnBrk="1" hangingPunct="1">
              <a:buFontTx/>
              <a:buNone/>
            </a:pPr>
            <a:r>
              <a:rPr lang="ru-RU" altLang="ru-RU" sz="2000" smtClean="0">
                <a:solidFill>
                  <a:schemeClr val="accent2"/>
                </a:solidFill>
              </a:rPr>
              <a:t>2. Летом его называют грибным, а осенью холодным ,моросящим.</a:t>
            </a:r>
          </a:p>
          <a:p>
            <a:pPr eaLnBrk="1" hangingPunct="1">
              <a:buFontTx/>
              <a:buNone/>
            </a:pPr>
            <a:r>
              <a:rPr lang="ru-RU" altLang="ru-RU" sz="2000" smtClean="0">
                <a:solidFill>
                  <a:srgbClr val="008080"/>
                </a:solidFill>
              </a:rPr>
              <a:t>3. Деревья сбрасывают разноцветную листву.</a:t>
            </a:r>
          </a:p>
          <a:p>
            <a:pPr eaLnBrk="1" hangingPunct="1">
              <a:buFontTx/>
              <a:buNone/>
            </a:pPr>
            <a:r>
              <a:rPr lang="ru-RU" altLang="ru-RU" sz="2000" smtClean="0">
                <a:solidFill>
                  <a:srgbClr val="006600"/>
                </a:solidFill>
              </a:rPr>
              <a:t>4. Воздух ,соприкасаясь с холодными предметами,превращается в капельки воды.</a:t>
            </a:r>
          </a:p>
          <a:p>
            <a:pPr eaLnBrk="1" hangingPunct="1">
              <a:buFontTx/>
              <a:buNone/>
            </a:pPr>
            <a:r>
              <a:rPr lang="ru-RU" altLang="ru-RU" sz="2000" smtClean="0">
                <a:solidFill>
                  <a:srgbClr val="FF0000"/>
                </a:solidFill>
              </a:rPr>
              <a:t>5. Это явление похоже на белую,непрозрачную дымку в воздухе.</a:t>
            </a:r>
          </a:p>
          <a:p>
            <a:pPr eaLnBrk="1" hangingPunct="1">
              <a:buFontTx/>
              <a:buNone/>
            </a:pPr>
            <a:r>
              <a:rPr lang="ru-RU" altLang="ru-RU" sz="2000" smtClean="0">
                <a:solidFill>
                  <a:srgbClr val="003366"/>
                </a:solidFill>
              </a:rPr>
              <a:t>6. Осенью птицы улетают в тёплые края,собираясь группами или …?</a:t>
            </a:r>
          </a:p>
        </p:txBody>
      </p:sp>
      <p:pic>
        <p:nvPicPr>
          <p:cNvPr id="20493" name="Picture 13" descr="вече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92950" y="4652963"/>
            <a:ext cx="167481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539750" y="4508500"/>
            <a:ext cx="2016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2400">
                <a:solidFill>
                  <a:srgbClr val="A50021"/>
                </a:solidFill>
              </a:rPr>
              <a:t>заморозки</a:t>
            </a: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2987675" y="4221163"/>
            <a:ext cx="1655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2400">
                <a:solidFill>
                  <a:srgbClr val="808000"/>
                </a:solidFill>
              </a:rPr>
              <a:t>дождь</a:t>
            </a:r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4284663" y="4652963"/>
            <a:ext cx="1728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2400">
                <a:solidFill>
                  <a:schemeClr val="accent2"/>
                </a:solidFill>
              </a:rPr>
              <a:t>листопад</a:t>
            </a:r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6588125" y="4221163"/>
            <a:ext cx="2087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2400">
                <a:solidFill>
                  <a:schemeClr val="hlink"/>
                </a:solidFill>
              </a:rPr>
              <a:t>роса</a:t>
            </a:r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2195513" y="5084763"/>
            <a:ext cx="16557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2400">
                <a:solidFill>
                  <a:srgbClr val="006600"/>
                </a:solidFill>
              </a:rPr>
              <a:t>туман</a:t>
            </a:r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4643438" y="5300663"/>
            <a:ext cx="1871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2400">
                <a:solidFill>
                  <a:srgbClr val="CC0066"/>
                </a:solidFill>
              </a:rPr>
              <a:t>стаи</a:t>
            </a:r>
          </a:p>
        </p:txBody>
      </p:sp>
      <p:pic>
        <p:nvPicPr>
          <p:cNvPr id="20500" name="Picture 20" descr="CASBFUN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4941888"/>
            <a:ext cx="1296987" cy="136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04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0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204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04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04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0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0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0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0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1" grpId="0"/>
      <p:bldP spid="20492" grpId="0" build="p"/>
      <p:bldP spid="20495" grpId="0" build="allAtOnce"/>
      <p:bldP spid="20496" grpId="0" build="allAtOnce"/>
      <p:bldP spid="20497" grpId="0" build="allAtOnce"/>
      <p:bldP spid="2049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Что характерно для осени?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836613"/>
            <a:ext cx="8435975" cy="5294312"/>
          </a:xfrm>
        </p:spPr>
        <p:txBody>
          <a:bodyPr/>
          <a:lstStyle/>
          <a:p>
            <a:pPr eaLnBrk="1" hangingPunct="1">
              <a:defRPr/>
            </a:pPr>
            <a:r>
              <a:rPr lang="ru-RU" i="1" smtClean="0">
                <a:solidFill>
                  <a:srgbClr val="FFFF00"/>
                </a:solidFill>
              </a:rPr>
              <a:t>Исчезли насекомые          Цветут цветы</a:t>
            </a:r>
          </a:p>
          <a:p>
            <a:pPr eaLnBrk="1" hangingPunct="1">
              <a:defRPr/>
            </a:pPr>
            <a:r>
              <a:rPr lang="ru-RU" i="1" smtClean="0">
                <a:solidFill>
                  <a:srgbClr val="FFFF00"/>
                </a:solidFill>
              </a:rPr>
              <a:t>Птицы прилетели            Созрел урожай</a:t>
            </a:r>
          </a:p>
          <a:p>
            <a:pPr eaLnBrk="1" hangingPunct="1">
              <a:defRPr/>
            </a:pPr>
            <a:r>
              <a:rPr lang="ru-RU" i="1" smtClean="0">
                <a:solidFill>
                  <a:srgbClr val="FFFF00"/>
                </a:solidFill>
              </a:rPr>
              <a:t>Листопад                           Похолодало</a:t>
            </a:r>
          </a:p>
          <a:p>
            <a:pPr eaLnBrk="1" hangingPunct="1">
              <a:defRPr/>
            </a:pPr>
            <a:r>
              <a:rPr lang="ru-RU" i="1" smtClean="0">
                <a:solidFill>
                  <a:srgbClr val="FFFF00"/>
                </a:solidFill>
              </a:rPr>
              <a:t>                                           Появились листья</a:t>
            </a:r>
          </a:p>
          <a:p>
            <a:pPr eaLnBrk="1" hangingPunct="1">
              <a:defRPr/>
            </a:pPr>
            <a:r>
              <a:rPr lang="ru-RU" i="1" smtClean="0">
                <a:solidFill>
                  <a:srgbClr val="FFFF00"/>
                </a:solidFill>
              </a:rPr>
              <a:t>                                           День стал короче</a:t>
            </a:r>
          </a:p>
          <a:p>
            <a:pPr eaLnBrk="1" hangingPunct="1">
              <a:defRPr/>
            </a:pPr>
            <a:r>
              <a:rPr lang="ru-RU" i="1" smtClean="0">
                <a:solidFill>
                  <a:srgbClr val="FFFF00"/>
                </a:solidFill>
              </a:rPr>
              <a:t>                                         Белка запасает корм</a:t>
            </a:r>
          </a:p>
          <a:p>
            <a:pPr eaLnBrk="1" hangingPunct="1">
              <a:defRPr/>
            </a:pPr>
            <a:r>
              <a:rPr lang="ru-RU" i="1" smtClean="0">
                <a:solidFill>
                  <a:srgbClr val="FFFF00"/>
                </a:solidFill>
              </a:rPr>
              <a:t>                                           Медведь спит</a:t>
            </a:r>
          </a:p>
        </p:txBody>
      </p:sp>
      <p:pic>
        <p:nvPicPr>
          <p:cNvPr id="32773" name="Picture 5" descr="оолоо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492375"/>
            <a:ext cx="4932363" cy="436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5" name="Picture 7" descr="Изображение 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48250" y="4810125"/>
            <a:ext cx="4095750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Клен">
  <a:themeElements>
    <a:clrScheme name="Клен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Клен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Клен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лен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1088</TotalTime>
  <Words>411</Words>
  <Application>Microsoft Office PowerPoint</Application>
  <PresentationFormat>On-screen Show (4:3)</PresentationFormat>
  <Paragraphs>92</Paragraphs>
  <Slides>12</Slides>
  <Notes>0</Notes>
  <HiddenSlides>0</HiddenSlides>
  <MMClips>4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Arial Black</vt:lpstr>
      <vt:lpstr>Blackadder ITC</vt:lpstr>
      <vt:lpstr>Arial Rounded MT Bold</vt:lpstr>
      <vt:lpstr>Оформление по умолчанию</vt:lpstr>
      <vt:lpstr>Клен</vt:lpstr>
      <vt:lpstr>Slide 1</vt:lpstr>
      <vt:lpstr>Вступление:</vt:lpstr>
      <vt:lpstr>осенние месяцы</vt:lpstr>
      <vt:lpstr>Осенняя фантазия</vt:lpstr>
      <vt:lpstr>Slide 5</vt:lpstr>
      <vt:lpstr>Объясни значение слов</vt:lpstr>
      <vt:lpstr>Кроссворд «На осенней грядке»</vt:lpstr>
      <vt:lpstr>Что это такое?</vt:lpstr>
      <vt:lpstr>Что характерно для осени?</vt:lpstr>
      <vt:lpstr>Slide 10</vt:lpstr>
      <vt:lpstr>Заключение</vt:lpstr>
      <vt:lpstr>Slide 12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Классный час во 2 классе</dc:title>
  <dc:creator>Олеся</dc:creator>
  <cp:lastModifiedBy>Windows User</cp:lastModifiedBy>
  <cp:revision>60</cp:revision>
  <dcterms:created xsi:type="dcterms:W3CDTF">2008-06-15T19:53:43Z</dcterms:created>
  <dcterms:modified xsi:type="dcterms:W3CDTF">2017-02-15T01:12:24Z</dcterms:modified>
</cp:coreProperties>
</file>