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94" r:id="rId4"/>
    <p:sldId id="293" r:id="rId5"/>
    <p:sldId id="287" r:id="rId6"/>
    <p:sldId id="289" r:id="rId7"/>
    <p:sldId id="290" r:id="rId8"/>
    <p:sldId id="291" r:id="rId9"/>
    <p:sldId id="292" r:id="rId10"/>
    <p:sldId id="288" r:id="rId11"/>
    <p:sldId id="29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D38B-C629-4E05-908C-AA600D487641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D6644-A8CD-488C-A974-991311BA8F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D38B-C629-4E05-908C-AA600D487641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D6644-A8CD-488C-A974-991311BA8F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D38B-C629-4E05-908C-AA600D487641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D6644-A8CD-488C-A974-991311BA8F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D38B-C629-4E05-908C-AA600D487641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D6644-A8CD-488C-A974-991311BA8F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D38B-C629-4E05-908C-AA600D487641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D6644-A8CD-488C-A974-991311BA8F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D38B-C629-4E05-908C-AA600D487641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D6644-A8CD-488C-A974-991311BA8F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D38B-C629-4E05-908C-AA600D487641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D6644-A8CD-488C-A974-991311BA8F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D38B-C629-4E05-908C-AA600D487641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D6644-A8CD-488C-A974-991311BA8F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D38B-C629-4E05-908C-AA600D487641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D6644-A8CD-488C-A974-991311BA8F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D38B-C629-4E05-908C-AA600D487641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D6644-A8CD-488C-A974-991311BA8F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D38B-C629-4E05-908C-AA600D487641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D6644-A8CD-488C-A974-991311BA8F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1D38B-C629-4E05-908C-AA600D487641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D6644-A8CD-488C-A974-991311BA8F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43182"/>
            <a:ext cx="2000232" cy="785817"/>
          </a:xfrm>
        </p:spPr>
        <p:txBody>
          <a:bodyPr>
            <a:normAutofit fontScale="90000"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Через союз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Школа + Семья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Кружки проводят родители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57554" y="2571744"/>
            <a:ext cx="2357454" cy="7143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Воспитание и социализация младшего школьника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>
            <a:stCxn id="9" idx="3"/>
          </p:cNvCxnSpPr>
          <p:nvPr/>
        </p:nvCxnSpPr>
        <p:spPr>
          <a:xfrm>
            <a:off x="2000200" y="2214554"/>
            <a:ext cx="1357354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14282" y="1928802"/>
            <a:ext cx="1785918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Внеурочная деятельность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>
            <a:stCxn id="12" idx="1"/>
          </p:cNvCxnSpPr>
          <p:nvPr/>
        </p:nvCxnSpPr>
        <p:spPr>
          <a:xfrm rot="10800000" flipV="1">
            <a:off x="5643570" y="2143116"/>
            <a:ext cx="1500198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7143768" y="1857364"/>
            <a:ext cx="157163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Внеурочная деятельность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3768" y="2428868"/>
            <a:ext cx="16430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Школа + УДО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ДДЮ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ДЮСШ 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rot="10800000" flipV="1">
            <a:off x="2143108" y="3286124"/>
            <a:ext cx="1143008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 rot="16200000">
            <a:off x="-1178743" y="5250661"/>
            <a:ext cx="2786082" cy="428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Духовно-нравственное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16200000">
            <a:off x="-732258" y="5232796"/>
            <a:ext cx="2786057" cy="4643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Социальное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 rot="16200000">
            <a:off x="-250053" y="5179219"/>
            <a:ext cx="2786058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Общеинтеллектуальное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 rot="16200000">
            <a:off x="285732" y="5214938"/>
            <a:ext cx="278605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Общекультурное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 rot="16200000">
            <a:off x="928674" y="5072062"/>
            <a:ext cx="278605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Спортивно-оздоровительное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 rot="16200000">
            <a:off x="3980795" y="4798612"/>
            <a:ext cx="2786058" cy="1332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Радость познания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Английский  на 5, Занимательная  математика Занимательная грамматика,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Читалочка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 rot="16200000">
            <a:off x="5000640" y="5111486"/>
            <a:ext cx="2786058" cy="706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Родина моя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Краеведческий кружок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 rot="16200000">
            <a:off x="5814472" y="5036343"/>
            <a:ext cx="2786058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Школа Олимпийцев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Шашки, Ритмика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 rot="16200000">
            <a:off x="6782723" y="4925325"/>
            <a:ext cx="2786058" cy="10792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Творческая мастерская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Умелые ручки, Кукольный,  Танцевальный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16200000">
            <a:off x="7536657" y="5250656"/>
            <a:ext cx="2786059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Содружество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Прямая со стрелкой 35"/>
          <p:cNvCxnSpPr/>
          <p:nvPr/>
        </p:nvCxnSpPr>
        <p:spPr>
          <a:xfrm>
            <a:off x="5715008" y="3286124"/>
            <a:ext cx="857256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28596" y="3643314"/>
            <a:ext cx="2143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Направления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Модель внеурочной деятельности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МОАУ СОШ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№1 «Супер-детки»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0" y="285728"/>
            <a:ext cx="914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Воспитание нравственного инициативного и компетентного гражданина России.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Воспитание гражданственности, патриотизма, уважения к правам и свободам , обязанностям человека. воспитание  трудолюбия,    творческого   отношения к учению, труду, жизни;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-формирование здорового образа жизни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-воспитание ценностного отношения к природе (экологическое воспитание)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572396" y="3429000"/>
            <a:ext cx="91440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модули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Названия для детского развивающего центра. Как назвать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96" y="0"/>
            <a:ext cx="842962" cy="52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«Кукольный кружок»</a:t>
            </a:r>
            <a:endParaRPr lang="ru-RU" dirty="0"/>
          </a:p>
        </p:txBody>
      </p:sp>
      <p:pic>
        <p:nvPicPr>
          <p:cNvPr id="3074" name="Picture 2" descr="C:\Users\Елена\Desktop\фото внеурочки\IMG-20191101-WA002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396044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3" t="3856" r="14609" b="5484"/>
          <a:stretch/>
        </p:blipFill>
        <p:spPr bwMode="auto">
          <a:xfrm>
            <a:off x="4067944" y="1700808"/>
            <a:ext cx="4680520" cy="4536504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535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Вместе – </a:t>
            </a:r>
            <a:r>
              <a:rPr lang="ru-RU" smtClean="0"/>
              <a:t>весело живем!</a:t>
            </a:r>
            <a:endParaRPr lang="ru-RU"/>
          </a:p>
        </p:txBody>
      </p:sp>
      <p:pic>
        <p:nvPicPr>
          <p:cNvPr id="4" name="Объект 3" descr="C:\Users\Елена\Desktop\фото внеурочки\IMG-20191101-WA006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00200"/>
            <a:ext cx="8208911" cy="4997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296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Направления внеурочной деятельности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88026" y="1560721"/>
          <a:ext cx="5567947" cy="460492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954309"/>
                <a:gridCol w="1675368"/>
                <a:gridCol w="969135"/>
                <a:gridCol w="969135"/>
              </a:tblGrid>
              <a:tr h="4090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200" dirty="0">
                          <a:effectLst/>
                        </a:rPr>
                        <a:t>Название внеурочной деятельности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866" marR="618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200">
                          <a:effectLst/>
                        </a:rPr>
                        <a:t>Общее кол-во часов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866" marR="618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200">
                          <a:effectLst/>
                        </a:rPr>
                        <a:t>Количество часов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866" marR="618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200">
                          <a:effectLst/>
                        </a:rPr>
                        <a:t>Классы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866" marR="61866" marT="0" marB="0"/>
                </a:tc>
              </a:tr>
              <a:tr h="338545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200">
                          <a:effectLst/>
                        </a:rPr>
                        <a:t>Спортивно-оздоровительное направление (по выбору учащихся) - 2 часа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866" marR="6186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7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200">
                          <a:effectLst/>
                        </a:rPr>
                        <a:t>«Шашки»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866" marR="618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866" marR="618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200">
                          <a:effectLst/>
                        </a:rPr>
                        <a:t>2 часа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866" marR="618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200" dirty="0">
                          <a:effectLst/>
                        </a:rPr>
                        <a:t>2-3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866" marR="61866" marT="0" marB="0"/>
                </a:tc>
              </a:tr>
              <a:tr h="382653">
                <a:tc gridSpan="4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200">
                          <a:effectLst/>
                        </a:rPr>
                        <a:t>Общекультурное направление (по выбору учащихся) – 2 часа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866" marR="6186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7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200">
                          <a:effectLst/>
                        </a:rPr>
                        <a:t>         « Кукольный кружок»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866" marR="618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866" marR="618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200">
                          <a:effectLst/>
                        </a:rPr>
                        <a:t>1 час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866" marR="618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200">
                          <a:effectLst/>
                        </a:rPr>
                        <a:t>4а,б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866" marR="61866" marT="0" marB="0"/>
                </a:tc>
              </a:tr>
              <a:tr h="1787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200">
                          <a:effectLst/>
                        </a:rPr>
                        <a:t>          «В ритме танца»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866" marR="618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866" marR="618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200">
                          <a:effectLst/>
                        </a:rPr>
                        <a:t>1 час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866" marR="618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200">
                          <a:effectLst/>
                        </a:rPr>
                        <a:t>2в 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866" marR="61866" marT="0" marB="0"/>
                </a:tc>
              </a:tr>
              <a:tr h="357449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200">
                          <a:effectLst/>
                        </a:rPr>
                        <a:t>Общеинтеллектуальное направление (по выбору учащихся) - 5 часов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866" marR="6186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74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200">
                          <a:effectLst/>
                        </a:rPr>
                        <a:t>«Занимательная грамматика»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866" marR="618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866" marR="618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200">
                          <a:effectLst/>
                        </a:rPr>
                        <a:t>1 часа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866" marR="618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200">
                          <a:effectLst/>
                        </a:rPr>
                        <a:t>2а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866" marR="61866" marT="0" marB="0"/>
                </a:tc>
              </a:tr>
              <a:tr h="3574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200">
                          <a:effectLst/>
                        </a:rPr>
                        <a:t>«Занимательная математика»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866" marR="618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866" marR="618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200">
                          <a:effectLst/>
                        </a:rPr>
                        <a:t>1 час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866" marR="618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200">
                          <a:effectLst/>
                        </a:rPr>
                        <a:t>3а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866" marR="61866" marT="0" marB="0"/>
                </a:tc>
              </a:tr>
              <a:tr h="17872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200">
                          <a:effectLst/>
                        </a:rPr>
                        <a:t>«Английский на «5»»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866" marR="61866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866" marR="618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200">
                          <a:effectLst/>
                        </a:rPr>
                        <a:t>1 час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866" marR="618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200">
                          <a:effectLst/>
                        </a:rPr>
                        <a:t>2а,б,в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866" marR="61866" marT="0" marB="0"/>
                </a:tc>
              </a:tr>
              <a:tr h="1787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200">
                          <a:effectLst/>
                        </a:rPr>
                        <a:t>1 час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866" marR="618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200">
                          <a:effectLst/>
                        </a:rPr>
                        <a:t>3а,б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866" marR="61866" marT="0" marB="0"/>
                </a:tc>
              </a:tr>
              <a:tr h="1787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«Читалочка»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866" marR="6186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866" marR="6186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200">
                          <a:effectLst/>
                        </a:rPr>
                        <a:t>1 часа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866" marR="618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200">
                          <a:effectLst/>
                        </a:rPr>
                        <a:t>2б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866" marR="61866" marT="0" marB="0"/>
                </a:tc>
              </a:tr>
              <a:tr h="1787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«Умелые ручки»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866" marR="6186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866" marR="6186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200">
                          <a:effectLst/>
                        </a:rPr>
                        <a:t>2часа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866" marR="618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200">
                          <a:effectLst/>
                        </a:rPr>
                        <a:t>Корр.класс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866" marR="61866" marT="0" marB="0"/>
                </a:tc>
              </a:tr>
              <a:tr h="178724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200">
                          <a:effectLst/>
                        </a:rPr>
                        <a:t>Социальное направление - 3 часа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866" marR="6186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74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200">
                          <a:effectLst/>
                        </a:rPr>
                        <a:t>Основы финансовой грамотности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866" marR="618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866" marR="618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200">
                          <a:effectLst/>
                        </a:rPr>
                        <a:t>3 часа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866" marR="618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200">
                          <a:effectLst/>
                        </a:rPr>
                        <a:t>2-4 классы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866" marR="61866" marT="0" marB="0"/>
                </a:tc>
              </a:tr>
              <a:tr h="536173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200" dirty="0">
                          <a:effectLst/>
                        </a:rPr>
                        <a:t>Количество часов внеурочной деятельности на уровне начального общего образования за год:  444 часа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866" marR="6186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787525" y="1681391"/>
            <a:ext cx="184731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857500" algn="l"/>
                <a:tab pos="58293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857500" algn="l"/>
                <a:tab pos="58293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857500" algn="l"/>
                <a:tab pos="58293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857500" algn="l"/>
                <a:tab pos="58293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857500" algn="l"/>
                <a:tab pos="58293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857500" algn="l"/>
                <a:tab pos="58293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857500" algn="l"/>
                <a:tab pos="58293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857500" algn="l"/>
                <a:tab pos="58293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857500" algn="l"/>
                <a:tab pos="58293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57500" algn="l"/>
                <a:tab pos="5829300" algn="l"/>
                <a:tab pos="5943600" algn="l"/>
              </a:tabLst>
            </a:pP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56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«Умелые ручки»</a:t>
            </a:r>
            <a:endParaRPr lang="ru-RU" dirty="0"/>
          </a:p>
        </p:txBody>
      </p:sp>
      <p:pic>
        <p:nvPicPr>
          <p:cNvPr id="4" name="Picture 2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29022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«В ритме танца»</a:t>
            </a:r>
            <a:endParaRPr lang="ru-RU" dirty="0"/>
          </a:p>
        </p:txBody>
      </p:sp>
      <p:pic>
        <p:nvPicPr>
          <p:cNvPr id="4" name="Объект 3" descr="https://im0-tub-ru.yandex.net/i?id=4f5c67454a1147301e61fa3eb6e5398e-l&amp;n=1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710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Основы финансовой грамотности»</a:t>
            </a:r>
            <a:endParaRPr lang="ru-RU" dirty="0"/>
          </a:p>
        </p:txBody>
      </p:sp>
      <p:pic>
        <p:nvPicPr>
          <p:cNvPr id="2050" name="Picture 2" descr="C:\Users\Елена\Desktop\фото внеурочки\2б\IMG-20200312-WA00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381642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Елена\Desktop\фото внеурочки\2б\IMG-20200312-WA0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2776"/>
            <a:ext cx="387043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71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«Занимательная математика»</a:t>
            </a:r>
            <a:endParaRPr lang="ru-RU" dirty="0"/>
          </a:p>
        </p:txBody>
      </p:sp>
      <p:pic>
        <p:nvPicPr>
          <p:cNvPr id="4098" name="Picture 2" descr="C:\Users\Елена\Desktop\фото внеурочки\3а\IMG-20200227-WA002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374441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Елена\Desktop\фото внеурочки\3а\IMG-20200227-WA00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484784"/>
            <a:ext cx="4605748" cy="457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80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«Занимательная грамматика»</a:t>
            </a:r>
            <a:endParaRPr lang="ru-RU" dirty="0"/>
          </a:p>
        </p:txBody>
      </p:sp>
      <p:pic>
        <p:nvPicPr>
          <p:cNvPr id="4" name="Объект 3" descr="https://xn--21-kmc.xn--80aafey1amqq.xn--d1acj3b/images/events/cover/289d0cc0398cc501240516435f694d34_big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3816424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eisk-licey4.ru/wp-content/uploads/2015/02/DSC0324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268760"/>
            <a:ext cx="3960440" cy="2922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823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Читалочка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5122" name="Picture 2" descr="C:\Users\Елена\Desktop\фото внеурочки\1б\IMG-20200206-WA000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7" t="16314"/>
          <a:stretch/>
        </p:blipFill>
        <p:spPr bwMode="auto">
          <a:xfrm>
            <a:off x="17124" y="1340768"/>
            <a:ext cx="4266845" cy="331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Елена\Desktop\фото внеурочки\3б\IMG-20191113-WA003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2492896"/>
            <a:ext cx="4464496" cy="3393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im0-tub-ru.yandex.net/i?id=ef75071fd1d22ee77352fa8a695b0582&amp;n=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04664"/>
            <a:ext cx="2520280" cy="1872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466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«Шашки», «Основы туризма»</a:t>
            </a:r>
            <a:endParaRPr lang="ru-RU" dirty="0"/>
          </a:p>
        </p:txBody>
      </p:sp>
      <p:pic>
        <p:nvPicPr>
          <p:cNvPr id="4" name="Объект 3" descr="https://sch1467.mskobr.ru/files/kartinki/shashki/20141210_155149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3600400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present5.com/presentation/1f07c79b417230f62cd60b91a7cf9c3b/image-10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" t="17949" r="9936" b="5770"/>
          <a:stretch/>
        </p:blipFill>
        <p:spPr bwMode="auto">
          <a:xfrm>
            <a:off x="4139952" y="1484784"/>
            <a:ext cx="4464496" cy="46085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1581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287</Words>
  <Application>Microsoft Office PowerPoint</Application>
  <PresentationFormat>Экран (4:3)</PresentationFormat>
  <Paragraphs>89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Через союз Школа + Семья Кружки проводят родители </vt:lpstr>
      <vt:lpstr>Направления внеурочной деятельности</vt:lpstr>
      <vt:lpstr>«Умелые ручки»</vt:lpstr>
      <vt:lpstr>«В ритме танца»</vt:lpstr>
      <vt:lpstr>Основы финансовой грамотности»</vt:lpstr>
      <vt:lpstr>«Занимательная математика»</vt:lpstr>
      <vt:lpstr>«Занимательная грамматика»</vt:lpstr>
      <vt:lpstr>«Читалочка»</vt:lpstr>
      <vt:lpstr>«Шашки», «Основы туризма»</vt:lpstr>
      <vt:lpstr>«Кукольный кружок»</vt:lpstr>
      <vt:lpstr>Вместе – весело живем!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Через союз Школа + Семья Кружки проводят родители </dc:title>
  <dc:creator>Елена</dc:creator>
  <cp:lastModifiedBy>Елена</cp:lastModifiedBy>
  <cp:revision>6</cp:revision>
  <dcterms:modified xsi:type="dcterms:W3CDTF">2020-03-15T11:17:44Z</dcterms:modified>
</cp:coreProperties>
</file>